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41_6EE32015.xml" ContentType="application/vnd.ms-powerpoint.comments+xml"/>
  <Override PartName="/ppt/notesSlides/notesSlide11.xml" ContentType="application/vnd.openxmlformats-officedocument.presentationml.notesSlide+xml"/>
  <Override PartName="/ppt/comments/modernComment_142_D88DBB59.xml" ContentType="application/vnd.ms-powerpoint.comment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Lst>
  <p:notesMasterIdLst>
    <p:notesMasterId r:id="rId20"/>
  </p:notesMasterIdLst>
  <p:sldIdLst>
    <p:sldId id="257" r:id="rId3"/>
    <p:sldId id="310" r:id="rId4"/>
    <p:sldId id="293" r:id="rId5"/>
    <p:sldId id="313" r:id="rId6"/>
    <p:sldId id="323" r:id="rId7"/>
    <p:sldId id="262" r:id="rId8"/>
    <p:sldId id="304" r:id="rId9"/>
    <p:sldId id="305" r:id="rId10"/>
    <p:sldId id="317" r:id="rId11"/>
    <p:sldId id="315" r:id="rId12"/>
    <p:sldId id="319" r:id="rId13"/>
    <p:sldId id="320" r:id="rId14"/>
    <p:sldId id="321" r:id="rId15"/>
    <p:sldId id="322" r:id="rId16"/>
    <p:sldId id="324" r:id="rId17"/>
    <p:sldId id="325"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9229C-9C66-D71E-9C10-8077A7F38DCA}" name="Michelle Stafford" initials="MS" userId="S::Mstafford@arlingtonva.us::d06aef7a-83a0-4375-923a-877bade9b5b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16314-A116-47AF-8C41-37B114316880}" v="4" dt="2024-01-29T15:40:50.336"/>
    <p1510:client id="{3D650B93-1961-4CC4-A69C-0E6C8A0BCD5B}" v="1785" dt="2024-01-29T17:32:46.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48"/>
  </p:normalViewPr>
  <p:slideViewPr>
    <p:cSldViewPr snapToGrid="0">
      <p:cViewPr varScale="1">
        <p:scale>
          <a:sx n="117" d="100"/>
          <a:sy n="117" d="100"/>
        </p:scale>
        <p:origin x="2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omments/modernComment_141_6EE32015.xml><?xml version="1.0" encoding="utf-8"?>
<p188:cmLst xmlns:a="http://schemas.openxmlformats.org/drawingml/2006/main" xmlns:r="http://schemas.openxmlformats.org/officeDocument/2006/relationships" xmlns:p188="http://schemas.microsoft.com/office/powerpoint/2018/8/main">
  <p188:cm id="{0326E1AD-F0D7-41CD-A9DE-DAB44553944D}" authorId="{13F9229C-9C66-D71E-9C10-8077A7F38DCA}" status="resolved" created="2024-01-29T15:34:19.027" complete="100000">
    <pc:sldMkLst xmlns:pc="http://schemas.microsoft.com/office/powerpoint/2013/main/command">
      <pc:docMk/>
      <pc:sldMk cId="1860378645" sldId="321"/>
    </pc:sldMkLst>
    <p188:txBody>
      <a:bodyPr/>
      <a:lstStyle/>
      <a:p>
        <a:r>
          <a:rPr lang="en-US"/>
          <a:t>I would combine the unsafe and very unsafe into a general negative tally - it's a powerful number that 72% of people walking or rolling feel unsafe or very unsafe traveling down Wakefield street. Maybe include a red box around that one very unsafe response to call out the larger number?</a:t>
        </a:r>
      </a:p>
    </p188:txBody>
  </p188:cm>
</p188:cmLst>
</file>

<file path=ppt/comments/modernComment_142_D88DBB59.xml><?xml version="1.0" encoding="utf-8"?>
<p188:cmLst xmlns:a="http://schemas.openxmlformats.org/drawingml/2006/main" xmlns:r="http://schemas.openxmlformats.org/officeDocument/2006/relationships" xmlns:p188="http://schemas.microsoft.com/office/powerpoint/2018/8/main">
  <p188:cm id="{AFDB3DBF-624B-4D9D-BB18-2BADC1EDFC19}" authorId="{13F9229C-9C66-D71E-9C10-8077A7F38DCA}" status="resolved" created="2024-01-29T15:35:20.785" complete="100000">
    <pc:sldMkLst xmlns:pc="http://schemas.microsoft.com/office/powerpoint/2013/main/command">
      <pc:docMk/>
      <pc:sldMk cId="3633167193" sldId="322"/>
    </pc:sldMkLst>
    <p188:txBody>
      <a:bodyPr/>
      <a:lstStyle/>
      <a:p>
        <a:r>
          <a:rPr lang="en-US"/>
          <a:t>Be ready to respond to #3 with reference to the MTP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9F5445-94EA-4767-B9F6-DF8D6B06424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B7236AB-755F-4F68-9026-23D67D6DFBAC}">
      <dgm:prSet phldrT="[Text]" custT="1"/>
      <dgm:spPr>
        <a:solidFill>
          <a:srgbClr val="E7B619"/>
        </a:solidFill>
      </dgm:spPr>
      <dgm:t>
        <a:bodyPr/>
        <a:lstStyle/>
        <a:p>
          <a:r>
            <a:rPr lang="en-US" sz="1600" b="0">
              <a:solidFill>
                <a:schemeClr val="tx1"/>
              </a:solidFill>
            </a:rPr>
            <a:t>Public Engagement Winter, 2023</a:t>
          </a:r>
        </a:p>
      </dgm:t>
    </dgm:pt>
    <dgm:pt modelId="{9C1D9B10-8EC0-4F82-BE65-F16A519F3436}" type="parTrans" cxnId="{C0F70258-79A7-4AEF-BD85-3AC799DD07CD}">
      <dgm:prSet/>
      <dgm:spPr/>
      <dgm:t>
        <a:bodyPr/>
        <a:lstStyle/>
        <a:p>
          <a:endParaRPr lang="en-US"/>
        </a:p>
      </dgm:t>
    </dgm:pt>
    <dgm:pt modelId="{70E09B1D-7B1E-4560-A7E0-389422D3342C}" type="sibTrans" cxnId="{C0F70258-79A7-4AEF-BD85-3AC799DD07CD}">
      <dgm:prSet/>
      <dgm:spPr/>
      <dgm:t>
        <a:bodyPr/>
        <a:lstStyle/>
        <a:p>
          <a:endParaRPr lang="en-US"/>
        </a:p>
      </dgm:t>
    </dgm:pt>
    <dgm:pt modelId="{9E98FD95-78BC-4FEE-9012-AD91EF6AB62B}">
      <dgm:prSet custT="1"/>
      <dgm:spPr>
        <a:solidFill>
          <a:srgbClr val="E7B619"/>
        </a:solidFill>
      </dgm:spPr>
      <dgm:t>
        <a:bodyPr/>
        <a:lstStyle/>
        <a:p>
          <a:pPr>
            <a:spcAft>
              <a:spcPts val="0"/>
            </a:spcAft>
          </a:pPr>
          <a:r>
            <a:rPr lang="en-US" sz="1600">
              <a:solidFill>
                <a:schemeClr val="tx1"/>
              </a:solidFill>
            </a:rPr>
            <a:t>Design</a:t>
          </a:r>
        </a:p>
        <a:p>
          <a:pPr>
            <a:spcAft>
              <a:spcPts val="0"/>
            </a:spcAft>
          </a:pPr>
          <a:r>
            <a:rPr lang="en-US" sz="1600">
              <a:solidFill>
                <a:schemeClr val="tx1"/>
              </a:solidFill>
            </a:rPr>
            <a:t>Winter/Spring 2024</a:t>
          </a:r>
        </a:p>
      </dgm:t>
    </dgm:pt>
    <dgm:pt modelId="{2DC57207-9324-493B-B64B-5FCBF454C4FF}" type="parTrans" cxnId="{6AE7966C-F540-4FD9-8F44-8DB945E9D547}">
      <dgm:prSet/>
      <dgm:spPr>
        <a:ln w="57150">
          <a:tailEnd type="arrow"/>
        </a:ln>
      </dgm:spPr>
      <dgm:t>
        <a:bodyPr/>
        <a:lstStyle/>
        <a:p>
          <a:endParaRPr lang="en-US"/>
        </a:p>
      </dgm:t>
    </dgm:pt>
    <dgm:pt modelId="{4DDC3A4A-A3C8-4202-87D9-77090AF629B9}" type="sibTrans" cxnId="{6AE7966C-F540-4FD9-8F44-8DB945E9D547}">
      <dgm:prSet/>
      <dgm:spPr/>
      <dgm:t>
        <a:bodyPr/>
        <a:lstStyle/>
        <a:p>
          <a:endParaRPr lang="en-US"/>
        </a:p>
      </dgm:t>
    </dgm:pt>
    <dgm:pt modelId="{C9ED1E06-73C0-456A-80E3-98CC736C8DA7}">
      <dgm:prSet custT="1"/>
      <dgm:spPr>
        <a:solidFill>
          <a:srgbClr val="E7B619"/>
        </a:solidFill>
      </dgm:spPr>
      <dgm:t>
        <a:bodyPr/>
        <a:lstStyle/>
        <a:p>
          <a:pPr>
            <a:spcAft>
              <a:spcPts val="0"/>
            </a:spcAft>
          </a:pPr>
          <a:r>
            <a:rPr lang="en-US" sz="1600">
              <a:solidFill>
                <a:schemeClr val="tx1"/>
              </a:solidFill>
            </a:rPr>
            <a:t>NCSC Funding Hearing Spring/Summer 2024</a:t>
          </a:r>
        </a:p>
      </dgm:t>
    </dgm:pt>
    <dgm:pt modelId="{EE311747-8691-488F-8F27-0E983784B621}" type="parTrans" cxnId="{647872A1-BE0B-436A-B9FE-59A648E0E628}">
      <dgm:prSet/>
      <dgm:spPr>
        <a:ln w="57150">
          <a:round/>
          <a:tailEnd type="arrow"/>
        </a:ln>
      </dgm:spPr>
      <dgm:t>
        <a:bodyPr/>
        <a:lstStyle/>
        <a:p>
          <a:endParaRPr lang="en-US"/>
        </a:p>
      </dgm:t>
    </dgm:pt>
    <dgm:pt modelId="{248B4225-8A29-4286-BFC0-B109093AED27}" type="sibTrans" cxnId="{647872A1-BE0B-436A-B9FE-59A648E0E628}">
      <dgm:prSet/>
      <dgm:spPr/>
      <dgm:t>
        <a:bodyPr/>
        <a:lstStyle/>
        <a:p>
          <a:endParaRPr lang="en-US"/>
        </a:p>
      </dgm:t>
    </dgm:pt>
    <dgm:pt modelId="{CADD5578-5267-4C47-A051-98139E501FFE}">
      <dgm:prSet custT="1"/>
      <dgm:spPr>
        <a:solidFill>
          <a:srgbClr val="E7B619"/>
        </a:solidFill>
      </dgm:spPr>
      <dgm:t>
        <a:bodyPr/>
        <a:lstStyle/>
        <a:p>
          <a:pPr>
            <a:spcAft>
              <a:spcPts val="0"/>
            </a:spcAft>
          </a:pPr>
          <a:r>
            <a:rPr lang="en-US" sz="1600">
              <a:solidFill>
                <a:schemeClr val="tx1"/>
              </a:solidFill>
            </a:rPr>
            <a:t>Implementation</a:t>
          </a:r>
        </a:p>
        <a:p>
          <a:pPr>
            <a:spcAft>
              <a:spcPts val="0"/>
            </a:spcAft>
          </a:pPr>
          <a:r>
            <a:rPr lang="en-US" sz="1600">
              <a:solidFill>
                <a:schemeClr val="tx1"/>
              </a:solidFill>
            </a:rPr>
            <a:t>Summer 2024</a:t>
          </a:r>
        </a:p>
      </dgm:t>
    </dgm:pt>
    <dgm:pt modelId="{45BC1F07-1481-4B59-95C3-CEC40C289818}" type="sibTrans" cxnId="{13FAC8A5-E735-4E97-8BA8-3EC023327CA1}">
      <dgm:prSet/>
      <dgm:spPr/>
      <dgm:t>
        <a:bodyPr/>
        <a:lstStyle/>
        <a:p>
          <a:endParaRPr lang="en-US"/>
        </a:p>
      </dgm:t>
    </dgm:pt>
    <dgm:pt modelId="{15C992A2-0FD4-42F1-8225-CEFE05EBE457}" type="parTrans" cxnId="{13FAC8A5-E735-4E97-8BA8-3EC023327CA1}">
      <dgm:prSet/>
      <dgm:spPr>
        <a:ln w="57150">
          <a:solidFill>
            <a:schemeClr val="tx1"/>
          </a:solidFill>
          <a:tailEnd type="arrow"/>
        </a:ln>
      </dgm:spPr>
      <dgm:t>
        <a:bodyPr/>
        <a:lstStyle/>
        <a:p>
          <a:endParaRPr lang="en-US"/>
        </a:p>
      </dgm:t>
    </dgm:pt>
    <dgm:pt modelId="{3C38AE7E-16CA-4A27-98FE-3C8738D54CFB}" type="pres">
      <dgm:prSet presAssocID="{549F5445-94EA-4767-B9F6-DF8D6B064247}" presName="diagram" presStyleCnt="0">
        <dgm:presLayoutVars>
          <dgm:chPref val="1"/>
          <dgm:dir/>
          <dgm:animOne val="branch"/>
          <dgm:animLvl val="lvl"/>
          <dgm:resizeHandles val="exact"/>
        </dgm:presLayoutVars>
      </dgm:prSet>
      <dgm:spPr/>
    </dgm:pt>
    <dgm:pt modelId="{FA101484-37CF-425F-AAE3-1477E13B53F5}" type="pres">
      <dgm:prSet presAssocID="{3B7236AB-755F-4F68-9026-23D67D6DFBAC}" presName="root1" presStyleCnt="0"/>
      <dgm:spPr/>
    </dgm:pt>
    <dgm:pt modelId="{DF95978B-A34B-4216-B919-DF1E5C8561CE}" type="pres">
      <dgm:prSet presAssocID="{3B7236AB-755F-4F68-9026-23D67D6DFBAC}" presName="LevelOneTextNode" presStyleLbl="node0" presStyleIdx="0" presStyleCnt="1" custScaleX="68045" custScaleY="68045" custLinFactNeighborX="428">
        <dgm:presLayoutVars>
          <dgm:chPref val="3"/>
        </dgm:presLayoutVars>
      </dgm:prSet>
      <dgm:spPr/>
    </dgm:pt>
    <dgm:pt modelId="{A3F13F17-506A-4E8D-8218-9D3CEEFA9DDE}" type="pres">
      <dgm:prSet presAssocID="{3B7236AB-755F-4F68-9026-23D67D6DFBAC}" presName="level2hierChild" presStyleCnt="0"/>
      <dgm:spPr/>
    </dgm:pt>
    <dgm:pt modelId="{41E39FF4-F89E-44A5-A8E4-DC51DB7381C0}" type="pres">
      <dgm:prSet presAssocID="{2DC57207-9324-493B-B64B-5FCBF454C4FF}" presName="conn2-1" presStyleLbl="parChTrans1D2" presStyleIdx="0" presStyleCnt="1"/>
      <dgm:spPr/>
    </dgm:pt>
    <dgm:pt modelId="{13E50810-5EBF-4437-9065-AA8903FF61EB}" type="pres">
      <dgm:prSet presAssocID="{2DC57207-9324-493B-B64B-5FCBF454C4FF}" presName="connTx" presStyleLbl="parChTrans1D2" presStyleIdx="0" presStyleCnt="1"/>
      <dgm:spPr/>
    </dgm:pt>
    <dgm:pt modelId="{0655F7D6-540A-44A9-A890-188D9EA13E18}" type="pres">
      <dgm:prSet presAssocID="{9E98FD95-78BC-4FEE-9012-AD91EF6AB62B}" presName="root2" presStyleCnt="0"/>
      <dgm:spPr/>
    </dgm:pt>
    <dgm:pt modelId="{EA74F894-D309-47C7-88D1-7D28F9D1B8CA}" type="pres">
      <dgm:prSet presAssocID="{9E98FD95-78BC-4FEE-9012-AD91EF6AB62B}" presName="LevelTwoTextNode" presStyleLbl="node2" presStyleIdx="0" presStyleCnt="1" custScaleX="71182" custScaleY="71182" custLinFactNeighborX="-12154" custLinFactNeighborY="230">
        <dgm:presLayoutVars>
          <dgm:chPref val="3"/>
        </dgm:presLayoutVars>
      </dgm:prSet>
      <dgm:spPr/>
    </dgm:pt>
    <dgm:pt modelId="{25949582-701D-4FE1-B402-D62119CDD032}" type="pres">
      <dgm:prSet presAssocID="{9E98FD95-78BC-4FEE-9012-AD91EF6AB62B}" presName="level3hierChild" presStyleCnt="0"/>
      <dgm:spPr/>
    </dgm:pt>
    <dgm:pt modelId="{ABAAD1E3-763B-4C24-9402-DA93F82844A0}" type="pres">
      <dgm:prSet presAssocID="{EE311747-8691-488F-8F27-0E983784B621}" presName="conn2-1" presStyleLbl="parChTrans1D3" presStyleIdx="0" presStyleCnt="1"/>
      <dgm:spPr/>
    </dgm:pt>
    <dgm:pt modelId="{3A5D97E2-63C8-4DB4-AE1F-0297B40760C3}" type="pres">
      <dgm:prSet presAssocID="{EE311747-8691-488F-8F27-0E983784B621}" presName="connTx" presStyleLbl="parChTrans1D3" presStyleIdx="0" presStyleCnt="1"/>
      <dgm:spPr/>
    </dgm:pt>
    <dgm:pt modelId="{075DBC1B-91F5-4492-9385-322EC083F2CA}" type="pres">
      <dgm:prSet presAssocID="{C9ED1E06-73C0-456A-80E3-98CC736C8DA7}" presName="root2" presStyleCnt="0"/>
      <dgm:spPr/>
    </dgm:pt>
    <dgm:pt modelId="{6BA9F505-0A60-43CD-8685-01EBF7F71A39}" type="pres">
      <dgm:prSet presAssocID="{C9ED1E06-73C0-456A-80E3-98CC736C8DA7}" presName="LevelTwoTextNode" presStyleLbl="node3" presStyleIdx="0" presStyleCnt="1" custScaleX="68654" custScaleY="68654" custLinFactNeighborX="-25060" custLinFactNeighborY="217">
        <dgm:presLayoutVars>
          <dgm:chPref val="3"/>
        </dgm:presLayoutVars>
      </dgm:prSet>
      <dgm:spPr/>
    </dgm:pt>
    <dgm:pt modelId="{0179CDD8-1F56-40C0-9839-1775603F741B}" type="pres">
      <dgm:prSet presAssocID="{C9ED1E06-73C0-456A-80E3-98CC736C8DA7}" presName="level3hierChild" presStyleCnt="0"/>
      <dgm:spPr/>
    </dgm:pt>
    <dgm:pt modelId="{6A7479E3-6974-4DF0-9D05-BA6BB0F0629F}" type="pres">
      <dgm:prSet presAssocID="{15C992A2-0FD4-42F1-8225-CEFE05EBE457}" presName="conn2-1" presStyleLbl="parChTrans1D4" presStyleIdx="0" presStyleCnt="1"/>
      <dgm:spPr/>
    </dgm:pt>
    <dgm:pt modelId="{6194E90F-0283-45D9-83CD-8B328490072C}" type="pres">
      <dgm:prSet presAssocID="{15C992A2-0FD4-42F1-8225-CEFE05EBE457}" presName="connTx" presStyleLbl="parChTrans1D4" presStyleIdx="0" presStyleCnt="1"/>
      <dgm:spPr/>
    </dgm:pt>
    <dgm:pt modelId="{8FF85EC7-7CE1-45DB-B286-00FF2E9BE9BB}" type="pres">
      <dgm:prSet presAssocID="{CADD5578-5267-4C47-A051-98139E501FFE}" presName="root2" presStyleCnt="0"/>
      <dgm:spPr/>
    </dgm:pt>
    <dgm:pt modelId="{D5952096-E2D2-4B15-9925-D820AED1E538}" type="pres">
      <dgm:prSet presAssocID="{CADD5578-5267-4C47-A051-98139E501FFE}" presName="LevelTwoTextNode" presStyleLbl="node4" presStyleIdx="0" presStyleCnt="1" custScaleX="66441" custScaleY="66441" custLinFactNeighborX="-40168" custLinFactNeighborY="131">
        <dgm:presLayoutVars>
          <dgm:chPref val="3"/>
        </dgm:presLayoutVars>
      </dgm:prSet>
      <dgm:spPr/>
    </dgm:pt>
    <dgm:pt modelId="{393214BF-9466-49BF-8225-D535038E58C0}" type="pres">
      <dgm:prSet presAssocID="{CADD5578-5267-4C47-A051-98139E501FFE}" presName="level3hierChild" presStyleCnt="0"/>
      <dgm:spPr/>
    </dgm:pt>
  </dgm:ptLst>
  <dgm:cxnLst>
    <dgm:cxn modelId="{3A988201-24EC-439F-8F46-9EB9164C4A3A}" type="presOf" srcId="{EE311747-8691-488F-8F27-0E983784B621}" destId="{3A5D97E2-63C8-4DB4-AE1F-0297B40760C3}" srcOrd="1" destOrd="0" presId="urn:microsoft.com/office/officeart/2005/8/layout/hierarchy2"/>
    <dgm:cxn modelId="{BB7C454C-08BA-4E36-AEFD-89D292A6EB02}" type="presOf" srcId="{549F5445-94EA-4767-B9F6-DF8D6B064247}" destId="{3C38AE7E-16CA-4A27-98FE-3C8738D54CFB}" srcOrd="0" destOrd="0" presId="urn:microsoft.com/office/officeart/2005/8/layout/hierarchy2"/>
    <dgm:cxn modelId="{C0F70258-79A7-4AEF-BD85-3AC799DD07CD}" srcId="{549F5445-94EA-4767-B9F6-DF8D6B064247}" destId="{3B7236AB-755F-4F68-9026-23D67D6DFBAC}" srcOrd="0" destOrd="0" parTransId="{9C1D9B10-8EC0-4F82-BE65-F16A519F3436}" sibTransId="{70E09B1D-7B1E-4560-A7E0-389422D3342C}"/>
    <dgm:cxn modelId="{CC7A3859-199D-495F-BB01-0A115DA72FFF}" type="presOf" srcId="{15C992A2-0FD4-42F1-8225-CEFE05EBE457}" destId="{6A7479E3-6974-4DF0-9D05-BA6BB0F0629F}" srcOrd="0" destOrd="0" presId="urn:microsoft.com/office/officeart/2005/8/layout/hierarchy2"/>
    <dgm:cxn modelId="{4AE3FC5D-2D23-4784-B663-25289351C088}" type="presOf" srcId="{EE311747-8691-488F-8F27-0E983784B621}" destId="{ABAAD1E3-763B-4C24-9402-DA93F82844A0}" srcOrd="0" destOrd="0" presId="urn:microsoft.com/office/officeart/2005/8/layout/hierarchy2"/>
    <dgm:cxn modelId="{47885E5E-0587-4550-95BE-0C8995F075E7}" type="presOf" srcId="{9E98FD95-78BC-4FEE-9012-AD91EF6AB62B}" destId="{EA74F894-D309-47C7-88D1-7D28F9D1B8CA}" srcOrd="0" destOrd="0" presId="urn:microsoft.com/office/officeart/2005/8/layout/hierarchy2"/>
    <dgm:cxn modelId="{6AE7966C-F540-4FD9-8F44-8DB945E9D547}" srcId="{3B7236AB-755F-4F68-9026-23D67D6DFBAC}" destId="{9E98FD95-78BC-4FEE-9012-AD91EF6AB62B}" srcOrd="0" destOrd="0" parTransId="{2DC57207-9324-493B-B64B-5FCBF454C4FF}" sibTransId="{4DDC3A4A-A3C8-4202-87D9-77090AF629B9}"/>
    <dgm:cxn modelId="{CB54C39C-8D2C-4989-820C-41EC3F98E6A9}" type="presOf" srcId="{2DC57207-9324-493B-B64B-5FCBF454C4FF}" destId="{41E39FF4-F89E-44A5-A8E4-DC51DB7381C0}" srcOrd="0" destOrd="0" presId="urn:microsoft.com/office/officeart/2005/8/layout/hierarchy2"/>
    <dgm:cxn modelId="{9C4F21A1-7299-474F-8253-40DDE1588A45}" type="presOf" srcId="{C9ED1E06-73C0-456A-80E3-98CC736C8DA7}" destId="{6BA9F505-0A60-43CD-8685-01EBF7F71A39}" srcOrd="0" destOrd="0" presId="urn:microsoft.com/office/officeart/2005/8/layout/hierarchy2"/>
    <dgm:cxn modelId="{647872A1-BE0B-436A-B9FE-59A648E0E628}" srcId="{9E98FD95-78BC-4FEE-9012-AD91EF6AB62B}" destId="{C9ED1E06-73C0-456A-80E3-98CC736C8DA7}" srcOrd="0" destOrd="0" parTransId="{EE311747-8691-488F-8F27-0E983784B621}" sibTransId="{248B4225-8A29-4286-BFC0-B109093AED27}"/>
    <dgm:cxn modelId="{13FAC8A5-E735-4E97-8BA8-3EC023327CA1}" srcId="{C9ED1E06-73C0-456A-80E3-98CC736C8DA7}" destId="{CADD5578-5267-4C47-A051-98139E501FFE}" srcOrd="0" destOrd="0" parTransId="{15C992A2-0FD4-42F1-8225-CEFE05EBE457}" sibTransId="{45BC1F07-1481-4B59-95C3-CEC40C289818}"/>
    <dgm:cxn modelId="{734432D9-3C2F-4FC7-8146-7179EBD2D370}" type="presOf" srcId="{2DC57207-9324-493B-B64B-5FCBF454C4FF}" destId="{13E50810-5EBF-4437-9065-AA8903FF61EB}" srcOrd="1" destOrd="0" presId="urn:microsoft.com/office/officeart/2005/8/layout/hierarchy2"/>
    <dgm:cxn modelId="{364320ED-17A3-4803-8B4F-C63ECE81B1E5}" type="presOf" srcId="{CADD5578-5267-4C47-A051-98139E501FFE}" destId="{D5952096-E2D2-4B15-9925-D820AED1E538}" srcOrd="0" destOrd="0" presId="urn:microsoft.com/office/officeart/2005/8/layout/hierarchy2"/>
    <dgm:cxn modelId="{8D94E5F7-C4BA-4CAD-BC01-DE70001CDC18}" type="presOf" srcId="{3B7236AB-755F-4F68-9026-23D67D6DFBAC}" destId="{DF95978B-A34B-4216-B919-DF1E5C8561CE}" srcOrd="0" destOrd="0" presId="urn:microsoft.com/office/officeart/2005/8/layout/hierarchy2"/>
    <dgm:cxn modelId="{4C332DF9-BD5D-4A99-B58B-658EDCD036B1}" type="presOf" srcId="{15C992A2-0FD4-42F1-8225-CEFE05EBE457}" destId="{6194E90F-0283-45D9-83CD-8B328490072C}" srcOrd="1" destOrd="0" presId="urn:microsoft.com/office/officeart/2005/8/layout/hierarchy2"/>
    <dgm:cxn modelId="{60653E95-CDF7-4D02-9A8A-89044411F720}" type="presParOf" srcId="{3C38AE7E-16CA-4A27-98FE-3C8738D54CFB}" destId="{FA101484-37CF-425F-AAE3-1477E13B53F5}" srcOrd="0" destOrd="0" presId="urn:microsoft.com/office/officeart/2005/8/layout/hierarchy2"/>
    <dgm:cxn modelId="{93FB75CB-4050-49EE-BECB-5024C0C780AB}" type="presParOf" srcId="{FA101484-37CF-425F-AAE3-1477E13B53F5}" destId="{DF95978B-A34B-4216-B919-DF1E5C8561CE}" srcOrd="0" destOrd="0" presId="urn:microsoft.com/office/officeart/2005/8/layout/hierarchy2"/>
    <dgm:cxn modelId="{83CCBF9C-305A-45DC-A1A1-86572D150B47}" type="presParOf" srcId="{FA101484-37CF-425F-AAE3-1477E13B53F5}" destId="{A3F13F17-506A-4E8D-8218-9D3CEEFA9DDE}" srcOrd="1" destOrd="0" presId="urn:microsoft.com/office/officeart/2005/8/layout/hierarchy2"/>
    <dgm:cxn modelId="{493D42FC-453B-472F-84AB-D1F60D954504}" type="presParOf" srcId="{A3F13F17-506A-4E8D-8218-9D3CEEFA9DDE}" destId="{41E39FF4-F89E-44A5-A8E4-DC51DB7381C0}" srcOrd="0" destOrd="0" presId="urn:microsoft.com/office/officeart/2005/8/layout/hierarchy2"/>
    <dgm:cxn modelId="{F85E6383-C32A-4C92-BEFB-1ADFF1748924}" type="presParOf" srcId="{41E39FF4-F89E-44A5-A8E4-DC51DB7381C0}" destId="{13E50810-5EBF-4437-9065-AA8903FF61EB}" srcOrd="0" destOrd="0" presId="urn:microsoft.com/office/officeart/2005/8/layout/hierarchy2"/>
    <dgm:cxn modelId="{1A9BA02C-AA10-4AB9-8591-92188B1A1BF6}" type="presParOf" srcId="{A3F13F17-506A-4E8D-8218-9D3CEEFA9DDE}" destId="{0655F7D6-540A-44A9-A890-188D9EA13E18}" srcOrd="1" destOrd="0" presId="urn:microsoft.com/office/officeart/2005/8/layout/hierarchy2"/>
    <dgm:cxn modelId="{270EA3EE-955D-4A49-BC6B-1C2E6B12F58A}" type="presParOf" srcId="{0655F7D6-540A-44A9-A890-188D9EA13E18}" destId="{EA74F894-D309-47C7-88D1-7D28F9D1B8CA}" srcOrd="0" destOrd="0" presId="urn:microsoft.com/office/officeart/2005/8/layout/hierarchy2"/>
    <dgm:cxn modelId="{CC46F395-7819-4142-9B71-455B39B3EC40}" type="presParOf" srcId="{0655F7D6-540A-44A9-A890-188D9EA13E18}" destId="{25949582-701D-4FE1-B402-D62119CDD032}" srcOrd="1" destOrd="0" presId="urn:microsoft.com/office/officeart/2005/8/layout/hierarchy2"/>
    <dgm:cxn modelId="{CC7654F3-226F-432C-BD02-772DADFB8AE9}" type="presParOf" srcId="{25949582-701D-4FE1-B402-D62119CDD032}" destId="{ABAAD1E3-763B-4C24-9402-DA93F82844A0}" srcOrd="0" destOrd="0" presId="urn:microsoft.com/office/officeart/2005/8/layout/hierarchy2"/>
    <dgm:cxn modelId="{77D0EAAB-36FD-4875-B015-3C9BEA1D0A3C}" type="presParOf" srcId="{ABAAD1E3-763B-4C24-9402-DA93F82844A0}" destId="{3A5D97E2-63C8-4DB4-AE1F-0297B40760C3}" srcOrd="0" destOrd="0" presId="urn:microsoft.com/office/officeart/2005/8/layout/hierarchy2"/>
    <dgm:cxn modelId="{82DED241-FF0C-4EC0-8B50-519EFDBCBFF5}" type="presParOf" srcId="{25949582-701D-4FE1-B402-D62119CDD032}" destId="{075DBC1B-91F5-4492-9385-322EC083F2CA}" srcOrd="1" destOrd="0" presId="urn:microsoft.com/office/officeart/2005/8/layout/hierarchy2"/>
    <dgm:cxn modelId="{73BEA19B-281B-40BA-ADE8-E50BFC726C69}" type="presParOf" srcId="{075DBC1B-91F5-4492-9385-322EC083F2CA}" destId="{6BA9F505-0A60-43CD-8685-01EBF7F71A39}" srcOrd="0" destOrd="0" presId="urn:microsoft.com/office/officeart/2005/8/layout/hierarchy2"/>
    <dgm:cxn modelId="{0B01E128-BF79-412F-810A-1D6394EF930C}" type="presParOf" srcId="{075DBC1B-91F5-4492-9385-322EC083F2CA}" destId="{0179CDD8-1F56-40C0-9839-1775603F741B}" srcOrd="1" destOrd="0" presId="urn:microsoft.com/office/officeart/2005/8/layout/hierarchy2"/>
    <dgm:cxn modelId="{7D4DAF08-DE84-4D32-A171-A6342D9BCA80}" type="presParOf" srcId="{0179CDD8-1F56-40C0-9839-1775603F741B}" destId="{6A7479E3-6974-4DF0-9D05-BA6BB0F0629F}" srcOrd="0" destOrd="0" presId="urn:microsoft.com/office/officeart/2005/8/layout/hierarchy2"/>
    <dgm:cxn modelId="{57DDE446-62BD-4D96-B2FF-561B543E4F5F}" type="presParOf" srcId="{6A7479E3-6974-4DF0-9D05-BA6BB0F0629F}" destId="{6194E90F-0283-45D9-83CD-8B328490072C}" srcOrd="0" destOrd="0" presId="urn:microsoft.com/office/officeart/2005/8/layout/hierarchy2"/>
    <dgm:cxn modelId="{07BD66B5-3BA9-4C7A-B39B-6963CD916DE7}" type="presParOf" srcId="{0179CDD8-1F56-40C0-9839-1775603F741B}" destId="{8FF85EC7-7CE1-45DB-B286-00FF2E9BE9BB}" srcOrd="1" destOrd="0" presId="urn:microsoft.com/office/officeart/2005/8/layout/hierarchy2"/>
    <dgm:cxn modelId="{090967B0-673F-4BDC-B98E-C36D5C87575A}" type="presParOf" srcId="{8FF85EC7-7CE1-45DB-B286-00FF2E9BE9BB}" destId="{D5952096-E2D2-4B15-9925-D820AED1E538}" srcOrd="0" destOrd="0" presId="urn:microsoft.com/office/officeart/2005/8/layout/hierarchy2"/>
    <dgm:cxn modelId="{E90AEAE1-1417-4C2A-8B0C-6B94D38A3717}" type="presParOf" srcId="{8FF85EC7-7CE1-45DB-B286-00FF2E9BE9BB}" destId="{393214BF-9466-49BF-8225-D535038E58C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5978B-A34B-4216-B919-DF1E5C8561CE}">
      <dsp:nvSpPr>
        <dsp:cNvPr id="0" name=""/>
        <dsp:cNvSpPr/>
      </dsp:nvSpPr>
      <dsp:spPr>
        <a:xfrm>
          <a:off x="13542" y="2134583"/>
          <a:ext cx="2068705" cy="1034352"/>
        </a:xfrm>
        <a:prstGeom prst="roundRect">
          <a:avLst>
            <a:gd name="adj" fmla="val 10000"/>
          </a:avLst>
        </a:prstGeom>
        <a:solidFill>
          <a:srgbClr val="E7B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solidFill>
            </a:rPr>
            <a:t>Public Engagement Winter, 2023</a:t>
          </a:r>
        </a:p>
      </dsp:txBody>
      <dsp:txXfrm>
        <a:off x="43837" y="2164878"/>
        <a:ext cx="2008115" cy="973762"/>
      </dsp:txXfrm>
    </dsp:sp>
    <dsp:sp modelId="{41E39FF4-F89E-44A5-A8E4-DC51DB7381C0}">
      <dsp:nvSpPr>
        <dsp:cNvPr id="0" name=""/>
        <dsp:cNvSpPr/>
      </dsp:nvSpPr>
      <dsp:spPr>
        <a:xfrm rot="14419">
          <a:off x="2082243" y="2627712"/>
          <a:ext cx="833569" cy="51591"/>
        </a:xfrm>
        <a:custGeom>
          <a:avLst/>
          <a:gdLst/>
          <a:ahLst/>
          <a:cxnLst/>
          <a:rect l="0" t="0" r="0" b="0"/>
          <a:pathLst>
            <a:path>
              <a:moveTo>
                <a:pt x="0" y="25795"/>
              </a:moveTo>
              <a:lnTo>
                <a:pt x="833569" y="25795"/>
              </a:lnTo>
            </a:path>
          </a:pathLst>
        </a:custGeom>
        <a:noFill/>
        <a:ln w="57150" cap="flat" cmpd="sng" algn="ctr">
          <a:solidFill>
            <a:scrgbClr r="0" g="0" b="0"/>
          </a:solidFill>
          <a:prstDash val="solid"/>
          <a:miter lim="800000"/>
          <a:tailEnd type="arrow"/>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8189" y="2632668"/>
        <a:ext cx="41678" cy="41678"/>
      </dsp:txXfrm>
    </dsp:sp>
    <dsp:sp modelId="{EA74F894-D309-47C7-88D1-7D28F9D1B8CA}">
      <dsp:nvSpPr>
        <dsp:cNvPr id="0" name=""/>
        <dsp:cNvSpPr/>
      </dsp:nvSpPr>
      <dsp:spPr>
        <a:xfrm>
          <a:off x="2915809" y="2114237"/>
          <a:ext cx="2164076" cy="1082038"/>
        </a:xfrm>
        <a:prstGeom prst="roundRect">
          <a:avLst>
            <a:gd name="adj" fmla="val 10000"/>
          </a:avLst>
        </a:prstGeom>
        <a:solidFill>
          <a:srgbClr val="E7B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rPr>
            <a:t>Design</a:t>
          </a:r>
        </a:p>
        <a:p>
          <a:pPr marL="0" lvl="0" indent="0" algn="ctr" defTabSz="711200">
            <a:lnSpc>
              <a:spcPct val="90000"/>
            </a:lnSpc>
            <a:spcBef>
              <a:spcPct val="0"/>
            </a:spcBef>
            <a:spcAft>
              <a:spcPts val="0"/>
            </a:spcAft>
            <a:buNone/>
          </a:pPr>
          <a:r>
            <a:rPr lang="en-US" sz="1600" kern="1200">
              <a:solidFill>
                <a:schemeClr val="tx1"/>
              </a:solidFill>
            </a:rPr>
            <a:t>Winter/Spring 2024</a:t>
          </a:r>
        </a:p>
      </dsp:txBody>
      <dsp:txXfrm>
        <a:off x="2947501" y="2145929"/>
        <a:ext cx="2100692" cy="1018654"/>
      </dsp:txXfrm>
    </dsp:sp>
    <dsp:sp modelId="{ABAAD1E3-763B-4C24-9402-DA93F82844A0}">
      <dsp:nvSpPr>
        <dsp:cNvPr id="0" name=""/>
        <dsp:cNvSpPr/>
      </dsp:nvSpPr>
      <dsp:spPr>
        <a:xfrm rot="21599175">
          <a:off x="5079885" y="2629361"/>
          <a:ext cx="823712" cy="51591"/>
        </a:xfrm>
        <a:custGeom>
          <a:avLst/>
          <a:gdLst/>
          <a:ahLst/>
          <a:cxnLst/>
          <a:rect l="0" t="0" r="0" b="0"/>
          <a:pathLst>
            <a:path>
              <a:moveTo>
                <a:pt x="0" y="25795"/>
              </a:moveTo>
              <a:lnTo>
                <a:pt x="823712" y="25795"/>
              </a:lnTo>
            </a:path>
          </a:pathLst>
        </a:custGeom>
        <a:noFill/>
        <a:ln w="57150" cap="flat" cmpd="sng" algn="ctr">
          <a:solidFill>
            <a:scrgbClr r="0" g="0" b="0"/>
          </a:solidFill>
          <a:prstDash val="solid"/>
          <a:round/>
          <a:tailEnd type="arrow"/>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1148" y="2634564"/>
        <a:ext cx="41185" cy="41185"/>
      </dsp:txXfrm>
    </dsp:sp>
    <dsp:sp modelId="{6BA9F505-0A60-43CD-8685-01EBF7F71A39}">
      <dsp:nvSpPr>
        <dsp:cNvPr id="0" name=""/>
        <dsp:cNvSpPr/>
      </dsp:nvSpPr>
      <dsp:spPr>
        <a:xfrm>
          <a:off x="5903597" y="2133253"/>
          <a:ext cx="2087219" cy="1043609"/>
        </a:xfrm>
        <a:prstGeom prst="roundRect">
          <a:avLst>
            <a:gd name="adj" fmla="val 10000"/>
          </a:avLst>
        </a:prstGeom>
        <a:solidFill>
          <a:srgbClr val="E7B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rPr>
            <a:t>NCSC Funding Hearing Spring/Summer 2024</a:t>
          </a:r>
        </a:p>
      </dsp:txBody>
      <dsp:txXfrm>
        <a:off x="5934163" y="2163819"/>
        <a:ext cx="2026087" cy="982477"/>
      </dsp:txXfrm>
    </dsp:sp>
    <dsp:sp modelId="{6A7479E3-6974-4DF0-9D05-BA6BB0F0629F}">
      <dsp:nvSpPr>
        <dsp:cNvPr id="0" name=""/>
        <dsp:cNvSpPr/>
      </dsp:nvSpPr>
      <dsp:spPr>
        <a:xfrm rot="21594061">
          <a:off x="7990817" y="2628609"/>
          <a:ext cx="756768" cy="51591"/>
        </a:xfrm>
        <a:custGeom>
          <a:avLst/>
          <a:gdLst/>
          <a:ahLst/>
          <a:cxnLst/>
          <a:rect l="0" t="0" r="0" b="0"/>
          <a:pathLst>
            <a:path>
              <a:moveTo>
                <a:pt x="0" y="25795"/>
              </a:moveTo>
              <a:lnTo>
                <a:pt x="756768" y="25795"/>
              </a:lnTo>
            </a:path>
          </a:pathLst>
        </a:custGeom>
        <a:noFill/>
        <a:ln w="57150" cap="flat" cmpd="sng" algn="ctr">
          <a:solidFill>
            <a:schemeClr val="tx1"/>
          </a:solidFill>
          <a:prstDash val="solid"/>
          <a:miter lim="800000"/>
          <a:tailEnd type="arrow"/>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50282" y="2635485"/>
        <a:ext cx="37838" cy="37838"/>
      </dsp:txXfrm>
    </dsp:sp>
    <dsp:sp modelId="{D5952096-E2D2-4B15-9925-D820AED1E538}">
      <dsp:nvSpPr>
        <dsp:cNvPr id="0" name=""/>
        <dsp:cNvSpPr/>
      </dsp:nvSpPr>
      <dsp:spPr>
        <a:xfrm>
          <a:off x="8747584" y="2148766"/>
          <a:ext cx="2019940" cy="1009970"/>
        </a:xfrm>
        <a:prstGeom prst="roundRect">
          <a:avLst>
            <a:gd name="adj" fmla="val 10000"/>
          </a:avLst>
        </a:prstGeom>
        <a:solidFill>
          <a:srgbClr val="E7B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rPr>
            <a:t>Implementation</a:t>
          </a:r>
        </a:p>
        <a:p>
          <a:pPr marL="0" lvl="0" indent="0" algn="ctr" defTabSz="711200">
            <a:lnSpc>
              <a:spcPct val="90000"/>
            </a:lnSpc>
            <a:spcBef>
              <a:spcPct val="0"/>
            </a:spcBef>
            <a:spcAft>
              <a:spcPts val="0"/>
            </a:spcAft>
            <a:buNone/>
          </a:pPr>
          <a:r>
            <a:rPr lang="en-US" sz="1600" kern="1200">
              <a:solidFill>
                <a:schemeClr val="tx1"/>
              </a:solidFill>
            </a:rPr>
            <a:t>Summer 2024</a:t>
          </a:r>
        </a:p>
      </dsp:txBody>
      <dsp:txXfrm>
        <a:off x="8777165" y="2178347"/>
        <a:ext cx="1960778" cy="9508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58:54.323"/>
    </inkml:context>
    <inkml:brush xml:id="br0">
      <inkml:brushProperty name="width" value="0.05" units="cm"/>
      <inkml:brushProperty name="height" value="0.0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065F4-B4FC-4896-A4FD-A2665E9112A3}"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569BF-EAA8-4961-8B9C-7E040903630D}" type="slidenum">
              <a:rPr lang="en-US" smtClean="0"/>
              <a:t>‹#›</a:t>
            </a:fld>
            <a:endParaRPr lang="en-US"/>
          </a:p>
        </p:txBody>
      </p:sp>
    </p:spTree>
    <p:extLst>
      <p:ext uri="{BB962C8B-B14F-4D97-AF65-F5344CB8AC3E}">
        <p14:creationId xmlns:p14="http://schemas.microsoft.com/office/powerpoint/2010/main" val="250193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lingtonva.s3.amazonaws.com/wp-content/uploads/sites/31/2017/04/October-2016-Amended-Streets-Element.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AF38E-6117-4799-8D74-504E80308369}" type="slidenum">
              <a:rPr lang="en-US" smtClean="0"/>
              <a:t>1</a:t>
            </a:fld>
            <a:endParaRPr lang="en-US"/>
          </a:p>
        </p:txBody>
      </p:sp>
    </p:spTree>
    <p:extLst>
      <p:ext uri="{BB962C8B-B14F-4D97-AF65-F5344CB8AC3E}">
        <p14:creationId xmlns:p14="http://schemas.microsoft.com/office/powerpoint/2010/main" val="237072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43% of the respondents reported feeling unsafe, an additional 29% of respondents reported feeling very unsafe –72% of the respondents responded feeling generally unsafe</a:t>
            </a:r>
          </a:p>
          <a:p>
            <a:endParaRPr lang="en-US"/>
          </a:p>
          <a:p>
            <a:r>
              <a:rPr lang="en-US"/>
              <a:t>We asked 2 further questions about how people walking, rolling, riding a bike or scooter perceive the actions of drivers.  To the first question how often do drivers yield to people walking in the street, most, 47% responded with sometimes.  To the second question, how often do drivers drive at or under the posted 25mph speed limit, most, 37% responded with sometimes. </a:t>
            </a:r>
          </a:p>
        </p:txBody>
      </p:sp>
      <p:sp>
        <p:nvSpPr>
          <p:cNvPr id="4" name="Slide Number Placeholder 3"/>
          <p:cNvSpPr>
            <a:spLocks noGrp="1"/>
          </p:cNvSpPr>
          <p:nvPr>
            <p:ph type="sldNum" sz="quarter" idx="5"/>
          </p:nvPr>
        </p:nvSpPr>
        <p:spPr/>
        <p:txBody>
          <a:bodyPr/>
          <a:lstStyle/>
          <a:p>
            <a:fld id="{C2B569BF-EAA8-4961-8B9C-7E040903630D}" type="slidenum">
              <a:rPr lang="en-US" smtClean="0"/>
              <a:t>13</a:t>
            </a:fld>
            <a:endParaRPr lang="en-US"/>
          </a:p>
        </p:txBody>
      </p:sp>
    </p:spTree>
    <p:extLst>
      <p:ext uri="{BB962C8B-B14F-4D97-AF65-F5344CB8AC3E}">
        <p14:creationId xmlns:p14="http://schemas.microsoft.com/office/powerpoint/2010/main" val="82515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desire of a sidewalk was reflected through many of the comments we received.  It is something we are exploring with our engineers.  However, the pilot project will continue to move forward.  What makes providing a sidewalk difficult. </a:t>
            </a:r>
          </a:p>
          <a:p>
            <a:endParaRPr lang="en-US"/>
          </a:p>
          <a:p>
            <a:r>
              <a:rPr lang="en-US"/>
              <a:t>#3 – The Master Transportation Plan Streets Element advises against converting two-way streets to one-way streets (pg. 6, h) </a:t>
            </a:r>
          </a:p>
          <a:p>
            <a:r>
              <a:rPr lang="en-US"/>
              <a:t>1. Other goals and policies of the Street Element are to Maintain and enhance a grid-style street network</a:t>
            </a:r>
          </a:p>
          <a:p>
            <a:r>
              <a:rPr lang="en-US"/>
              <a:t>2. Permit those streets with relatively low traffic volumes (under 1,500 vehicles per day) and single family development to be narrowed and operate as “yield streets” (Serve as traffic Calming) </a:t>
            </a:r>
          </a:p>
          <a:p>
            <a:r>
              <a:rPr lang="en-US"/>
              <a:t>3. Enhance the connectivity of the existing street network by constructing new streets with redevelopment of large blocks and avoiding permanent closures or other reductions in street connectivity</a:t>
            </a:r>
          </a:p>
          <a:p>
            <a:endParaRPr lang="en-US"/>
          </a:p>
          <a:p>
            <a:endParaRPr lang="en-US"/>
          </a:p>
          <a:p>
            <a:r>
              <a:rPr lang="en-US"/>
              <a:t>Current Conditions, Yield Street Condition, encourage safer travel when cars approach one another.  Both cars must slow down and one car must pull over to Yield. </a:t>
            </a:r>
          </a:p>
        </p:txBody>
      </p:sp>
      <p:sp>
        <p:nvSpPr>
          <p:cNvPr id="4" name="Slide Number Placeholder 3"/>
          <p:cNvSpPr>
            <a:spLocks noGrp="1"/>
          </p:cNvSpPr>
          <p:nvPr>
            <p:ph type="sldNum" sz="quarter" idx="5"/>
          </p:nvPr>
        </p:nvSpPr>
        <p:spPr/>
        <p:txBody>
          <a:bodyPr/>
          <a:lstStyle/>
          <a:p>
            <a:fld id="{C2B569BF-EAA8-4961-8B9C-7E040903630D}" type="slidenum">
              <a:rPr lang="en-US" smtClean="0"/>
              <a:t>14</a:t>
            </a:fld>
            <a:endParaRPr lang="en-US"/>
          </a:p>
        </p:txBody>
      </p:sp>
    </p:spTree>
    <p:extLst>
      <p:ext uri="{BB962C8B-B14F-4D97-AF65-F5344CB8AC3E}">
        <p14:creationId xmlns:p14="http://schemas.microsoft.com/office/powerpoint/2010/main" val="230904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C2B569BF-EAA8-4961-8B9C-7E040903630D}" type="slidenum">
              <a:rPr lang="en-US" smtClean="0"/>
              <a:t>15</a:t>
            </a:fld>
            <a:endParaRPr lang="en-US"/>
          </a:p>
        </p:txBody>
      </p:sp>
    </p:spTree>
    <p:extLst>
      <p:ext uri="{BB962C8B-B14F-4D97-AF65-F5344CB8AC3E}">
        <p14:creationId xmlns:p14="http://schemas.microsoft.com/office/powerpoint/2010/main" val="75407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B569BF-EAA8-4961-8B9C-7E040903630D}" type="slidenum">
              <a:rPr lang="en-US" smtClean="0"/>
              <a:t>16</a:t>
            </a:fld>
            <a:endParaRPr lang="en-US"/>
          </a:p>
        </p:txBody>
      </p:sp>
    </p:spTree>
    <p:extLst>
      <p:ext uri="{BB962C8B-B14F-4D97-AF65-F5344CB8AC3E}">
        <p14:creationId xmlns:p14="http://schemas.microsoft.com/office/powerpoint/2010/main" val="144223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AF38E-6117-4799-8D74-504E80308369}" type="slidenum">
              <a:rPr lang="en-US" smtClean="0"/>
              <a:t>17</a:t>
            </a:fld>
            <a:endParaRPr lang="en-US"/>
          </a:p>
        </p:txBody>
      </p:sp>
    </p:spTree>
    <p:extLst>
      <p:ext uri="{BB962C8B-B14F-4D97-AF65-F5344CB8AC3E}">
        <p14:creationId xmlns:p14="http://schemas.microsoft.com/office/powerpoint/2010/main" val="382020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B569BF-EAA8-4961-8B9C-7E040903630D}" type="slidenum">
              <a:rPr lang="en-US" smtClean="0"/>
              <a:t>5</a:t>
            </a:fld>
            <a:endParaRPr lang="en-US"/>
          </a:p>
        </p:txBody>
      </p:sp>
    </p:spTree>
    <p:extLst>
      <p:ext uri="{BB962C8B-B14F-4D97-AF65-F5344CB8AC3E}">
        <p14:creationId xmlns:p14="http://schemas.microsoft.com/office/powerpoint/2010/main" val="300151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ea typeface="+mn-lt"/>
                <a:cs typeface="+mn-lt"/>
              </a:rPr>
              <a:t>"A shared street is a local street where the needs of motor vehicles are generally secondary to the needs to pedestrians, bicyclists and other roadway users." </a:t>
            </a:r>
          </a:p>
          <a:p>
            <a:r>
              <a:rPr lang="en-US" sz="1200">
                <a:latin typeface="Century Gothic"/>
              </a:rPr>
              <a:t>                                                (pg. 29 MTP </a:t>
            </a:r>
            <a:r>
              <a:rPr lang="en-US" sz="1200">
                <a:latin typeface="Century Gothic"/>
                <a:hlinkClick r:id="rId3"/>
              </a:rPr>
              <a:t>Streets Element</a:t>
            </a:r>
            <a:r>
              <a:rPr lang="en-US" sz="1200">
                <a:latin typeface="Century Gothic"/>
              </a:rPr>
              <a:t>)</a:t>
            </a:r>
            <a:endParaRPr lang="en-US" sz="1200" i="1">
              <a:cs typeface="Calibri"/>
            </a:endParaRPr>
          </a:p>
          <a:p>
            <a:endParaRPr lang="en-US"/>
          </a:p>
          <a:p>
            <a:endParaRPr lang="en-US"/>
          </a:p>
          <a:p>
            <a:r>
              <a:rPr lang="en-US"/>
              <a:t>When discussing shared streets in the past with the NCS commission and in our internal meetings we use the </a:t>
            </a:r>
            <a:r>
              <a:rPr lang="en-US" err="1"/>
              <a:t>nacto</a:t>
            </a:r>
            <a:r>
              <a:rPr lang="en-US"/>
              <a:t> recommendations as a guide to give a general idea of what a neighborhood shared street </a:t>
            </a:r>
            <a:r>
              <a:rPr lang="en-US" u="sng"/>
              <a:t>could be </a:t>
            </a:r>
            <a:r>
              <a:rPr lang="en-US"/>
              <a:t>in Arlington.  We like to point out that with these pilots we are not proposing eliminating curbs or reducing setbacks.</a:t>
            </a:r>
          </a:p>
          <a:p>
            <a:endParaRPr lang="en-US"/>
          </a:p>
          <a:p>
            <a:r>
              <a:rPr lang="en-US"/>
              <a:t>What we do reference in the illustration are many of the tools and design features which improve pedestrian comfort and reduce driver speeds.  .  </a:t>
            </a:r>
          </a:p>
          <a:p>
            <a:r>
              <a:rPr lang="en-US"/>
              <a:t>These can be broken down into midblock and street entrance treatments. </a:t>
            </a:r>
          </a:p>
          <a:p>
            <a:endParaRPr lang="en-US"/>
          </a:p>
          <a:p>
            <a:r>
              <a:rPr lang="en-US"/>
              <a:t>The Arlington County multimodal safety engineering toolbox contains most of these treatments to slow traffic at the midblock and at the entrance to the streets. </a:t>
            </a:r>
          </a:p>
          <a:p>
            <a:r>
              <a:rPr lang="en-US"/>
              <a:t> </a:t>
            </a:r>
          </a:p>
          <a:p>
            <a:r>
              <a:rPr lang="en-US"/>
              <a:t>Similar to the illustration and where there is enough space in the right of way we can provide other features i.e. bike racks and corrals, bio-retention facilities used as chicanes to help reduce automobile speeds.  </a:t>
            </a:r>
          </a:p>
          <a:p>
            <a:endParaRPr lang="en-US"/>
          </a:p>
          <a:p>
            <a:r>
              <a:rPr lang="en-US"/>
              <a:t>What we are missing from the toolbox are tools which complete the shared street Entrance Treatments, these are advisory signs, and pavement markings.  Both treatments, which you will see in the following slides are designed to eliminate the ambiguity of how the street is intended to be use – to reinforce that the three streets selected for this pilot are shared streets</a:t>
            </a:r>
          </a:p>
          <a:p>
            <a:endParaRPr lang="en-US"/>
          </a:p>
          <a:p>
            <a:r>
              <a:rPr lang="en-US"/>
              <a:t>*** </a:t>
            </a:r>
            <a:r>
              <a:rPr lang="en-US" err="1"/>
              <a:t>Nacto</a:t>
            </a:r>
            <a:r>
              <a:rPr lang="en-US"/>
              <a:t> recommends shared streets where roadway Average Daily Traffic is less than 3000 vehicles per day</a:t>
            </a:r>
          </a:p>
        </p:txBody>
      </p:sp>
      <p:sp>
        <p:nvSpPr>
          <p:cNvPr id="4" name="Slide Number Placeholder 3"/>
          <p:cNvSpPr>
            <a:spLocks noGrp="1"/>
          </p:cNvSpPr>
          <p:nvPr>
            <p:ph type="sldNum" sz="quarter" idx="5"/>
          </p:nvPr>
        </p:nvSpPr>
        <p:spPr/>
        <p:txBody>
          <a:bodyPr/>
          <a:lstStyle/>
          <a:p>
            <a:fld id="{ED1AF38E-6117-4799-8D74-504E80308369}" type="slidenum">
              <a:rPr lang="en-US" smtClean="0"/>
              <a:t>6</a:t>
            </a:fld>
            <a:endParaRPr lang="en-US"/>
          </a:p>
        </p:txBody>
      </p:sp>
    </p:spTree>
    <p:extLst>
      <p:ext uri="{BB962C8B-B14F-4D97-AF65-F5344CB8AC3E}">
        <p14:creationId xmlns:p14="http://schemas.microsoft.com/office/powerpoint/2010/main" val="236644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were two preferred pavement and sign precedents which came out of the discussion. The image on the left is a </a:t>
            </a:r>
            <a:r>
              <a:rPr lang="en-US" err="1"/>
              <a:t>Fahrradstrasse</a:t>
            </a:r>
            <a:r>
              <a:rPr lang="en-US"/>
              <a:t> (Bicycle street) pavement marking.  These are found in many towns and cities throughout Germany.  The “bicycle street” pavement markings are installed on streets where cycle traffic is intended to take precedence over motorized vehicle traffic.  </a:t>
            </a:r>
          </a:p>
          <a:p>
            <a:endParaRPr lang="en-US"/>
          </a:p>
          <a:p>
            <a:r>
              <a:rPr lang="en-US"/>
              <a:t>The large shape in conjunction with the roadway signs eliminates ambiguity of how the street is intended to be used – large enough to catch the attention of drivers</a:t>
            </a:r>
          </a:p>
          <a:p>
            <a:endParaRPr lang="en-US"/>
          </a:p>
          <a:p>
            <a:r>
              <a:rPr lang="en-US"/>
              <a:t>With these two examples we were able to generate Arlington Specific treatments.  </a:t>
            </a:r>
          </a:p>
          <a:p>
            <a:r>
              <a:rPr lang="en-US" b="1"/>
              <a:t>Focus on Arlington Specific  </a:t>
            </a:r>
          </a:p>
        </p:txBody>
      </p:sp>
      <p:sp>
        <p:nvSpPr>
          <p:cNvPr id="4" name="Slide Number Placeholder 3"/>
          <p:cNvSpPr>
            <a:spLocks noGrp="1"/>
          </p:cNvSpPr>
          <p:nvPr>
            <p:ph type="sldNum" sz="quarter" idx="5"/>
          </p:nvPr>
        </p:nvSpPr>
        <p:spPr/>
        <p:txBody>
          <a:bodyPr/>
          <a:lstStyle/>
          <a:p>
            <a:fld id="{ED1AF38E-6117-4799-8D74-504E80308369}" type="slidenum">
              <a:rPr lang="en-US" smtClean="0"/>
              <a:t>7</a:t>
            </a:fld>
            <a:endParaRPr lang="en-US"/>
          </a:p>
        </p:txBody>
      </p:sp>
    </p:spTree>
    <p:extLst>
      <p:ext uri="{BB962C8B-B14F-4D97-AF65-F5344CB8AC3E}">
        <p14:creationId xmlns:p14="http://schemas.microsoft.com/office/powerpoint/2010/main" val="3957962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discussed the designs with TE&amp;O, and Vision Zero (</a:t>
            </a:r>
            <a:r>
              <a:rPr lang="en-US" err="1"/>
              <a:t>Valeire</a:t>
            </a:r>
            <a:r>
              <a:rPr lang="en-US"/>
              <a:t> Lee and Dan Neighbors, Christine Baker and Laura Castro) and came up with the examples here. </a:t>
            </a:r>
          </a:p>
          <a:p>
            <a:endParaRPr lang="en-US"/>
          </a:p>
          <a:p>
            <a:r>
              <a:rPr lang="en-US"/>
              <a:t>We selected, as a group, terra cotta, as the background color as it isn’t used throughout the county, as of yet, and its meaning cannot be confused for something else.  Like Green for bike lanes or Red for bus stops/ bus lanes</a:t>
            </a:r>
          </a:p>
          <a:p>
            <a:endParaRPr lang="en-US"/>
          </a:p>
          <a:p>
            <a:r>
              <a:rPr lang="en-US"/>
              <a:t>Use durable materials </a:t>
            </a:r>
          </a:p>
          <a:p>
            <a:endParaRPr lang="en-US"/>
          </a:p>
          <a:p>
            <a:r>
              <a:rPr lang="en-US"/>
              <a:t>The Shared Street sign is similar to the “Share the Road” sign, but it is also possible to change the wording to Shared Street to help reinforce the street classification.  The use of yellow speed limit signs serves as a caution or advisory sign and doesn’t require board approval to change the speed limit of the street.  </a:t>
            </a:r>
          </a:p>
        </p:txBody>
      </p:sp>
      <p:sp>
        <p:nvSpPr>
          <p:cNvPr id="4" name="Slide Number Placeholder 3"/>
          <p:cNvSpPr>
            <a:spLocks noGrp="1"/>
          </p:cNvSpPr>
          <p:nvPr>
            <p:ph type="sldNum" sz="quarter" idx="5"/>
          </p:nvPr>
        </p:nvSpPr>
        <p:spPr/>
        <p:txBody>
          <a:bodyPr/>
          <a:lstStyle/>
          <a:p>
            <a:fld id="{ED1AF38E-6117-4799-8D74-504E80308369}" type="slidenum">
              <a:rPr lang="en-US" smtClean="0"/>
              <a:t>8</a:t>
            </a:fld>
            <a:endParaRPr lang="en-US"/>
          </a:p>
        </p:txBody>
      </p:sp>
    </p:spTree>
    <p:extLst>
      <p:ext uri="{BB962C8B-B14F-4D97-AF65-F5344CB8AC3E}">
        <p14:creationId xmlns:p14="http://schemas.microsoft.com/office/powerpoint/2010/main" val="234343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is what a typical design could look like.  Each street in this pilot program has different conditions which will affect the final design.  </a:t>
            </a:r>
          </a:p>
        </p:txBody>
      </p:sp>
      <p:sp>
        <p:nvSpPr>
          <p:cNvPr id="4" name="Slide Number Placeholder 3"/>
          <p:cNvSpPr>
            <a:spLocks noGrp="1"/>
          </p:cNvSpPr>
          <p:nvPr>
            <p:ph type="sldNum" sz="quarter" idx="5"/>
          </p:nvPr>
        </p:nvSpPr>
        <p:spPr/>
        <p:txBody>
          <a:bodyPr/>
          <a:lstStyle/>
          <a:p>
            <a:fld id="{ED1AF38E-6117-4799-8D74-504E80308369}" type="slidenum">
              <a:rPr lang="en-US" smtClean="0"/>
              <a:t>9</a:t>
            </a:fld>
            <a:endParaRPr lang="en-US"/>
          </a:p>
        </p:txBody>
      </p:sp>
    </p:spTree>
    <p:extLst>
      <p:ext uri="{BB962C8B-B14F-4D97-AF65-F5344CB8AC3E}">
        <p14:creationId xmlns:p14="http://schemas.microsoft.com/office/powerpoint/2010/main" val="105616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There are three locations where we will be trying the shared street concept. </a:t>
            </a:r>
          </a:p>
          <a:p>
            <a:pPr marL="685800" lvl="1" indent="-228600">
              <a:buAutoNum type="arabicPeriod"/>
            </a:pPr>
            <a:r>
              <a:rPr lang="en-US"/>
              <a:t>1. N. Lynn Street from 20</a:t>
            </a:r>
            <a:r>
              <a:rPr lang="en-US" baseline="30000"/>
              <a:t>th</a:t>
            </a:r>
            <a:r>
              <a:rPr lang="en-US"/>
              <a:t> to 16</a:t>
            </a:r>
            <a:r>
              <a:rPr lang="en-US" baseline="30000"/>
              <a:t>th</a:t>
            </a:r>
            <a:r>
              <a:rPr lang="en-US"/>
              <a:t> Street in Aurora Highlands</a:t>
            </a:r>
          </a:p>
          <a:p>
            <a:pPr marL="685800" lvl="1" indent="-228600">
              <a:buAutoNum type="arabicPeriod"/>
            </a:pPr>
            <a:r>
              <a:rPr lang="en-US"/>
              <a:t>S. 12 Street from S. Glebe Road to S. Highland Street in Douglas Park </a:t>
            </a:r>
          </a:p>
          <a:p>
            <a:pPr marL="685800" lvl="1" indent="-228600">
              <a:buAutoNum type="arabicPeriod"/>
            </a:pPr>
            <a:r>
              <a:rPr lang="en-US"/>
              <a:t>Shown Here N. Wakefield Street</a:t>
            </a:r>
          </a:p>
          <a:p>
            <a:pPr marL="457200" lvl="1" indent="0">
              <a:buNone/>
            </a:pPr>
            <a:endParaRPr lang="en-US"/>
          </a:p>
          <a:p>
            <a:pPr marL="457200" lvl="1" indent="0">
              <a:buNone/>
            </a:pPr>
            <a:r>
              <a:rPr lang="en-US"/>
              <a:t>Each location is a bit different from the other, giving us the opportunity to explore how these treatments work in different contexts.</a:t>
            </a:r>
          </a:p>
          <a:p>
            <a:pPr marL="457200" lvl="1" indent="0">
              <a:buNone/>
            </a:pPr>
            <a:r>
              <a:rPr lang="en-US"/>
              <a:t>  </a:t>
            </a:r>
          </a:p>
          <a:p>
            <a:pPr marL="228600" indent="-228600">
              <a:buAutoNum type="arabicPeriod"/>
            </a:pPr>
            <a:r>
              <a:rPr lang="en-US"/>
              <a:t>North Wakefield Street from Carlin Springs to Wilson Blvd. is nominated for many of the same reasons South Lynn Street and S. 12</a:t>
            </a:r>
            <a:r>
              <a:rPr lang="en-US" baseline="30000"/>
              <a:t>th</a:t>
            </a:r>
            <a:r>
              <a:rPr lang="en-US"/>
              <a:t> Street is; it lacks complete sidewalk infrastructure, and is near many businesses, schools and pubic transit. N. Wakefield has the highest traffic volume of the three pilot project locations and the space in the public right of way is the most narrow and constrained.  </a:t>
            </a:r>
          </a:p>
          <a:p>
            <a:pPr marL="0" indent="0">
              <a:buNone/>
            </a:pPr>
            <a:endParaRPr lang="en-US"/>
          </a:p>
          <a:p>
            <a:pPr marL="0" indent="0">
              <a:buNone/>
            </a:pPr>
            <a:r>
              <a:rPr lang="en-US"/>
              <a:t>What are the constraints</a:t>
            </a:r>
          </a:p>
          <a:p>
            <a:pPr marL="228600" indent="-228600">
              <a:buAutoNum type="arabicPeriod"/>
            </a:pPr>
            <a:endParaRPr lang="en-US"/>
          </a:p>
          <a:p>
            <a:pPr marL="685800" lvl="1" indent="-228600">
              <a:buAutoNum type="arabicPeriod"/>
            </a:pPr>
            <a:r>
              <a:rPr lang="en-US"/>
              <a:t>The curb to curb width along with high parking demand restricts the construction of sidewalk.  </a:t>
            </a:r>
          </a:p>
          <a:p>
            <a:pPr marL="685800" lvl="1" indent="-228600">
              <a:buAutoNum type="arabicPeriod"/>
            </a:pPr>
            <a:r>
              <a:rPr lang="en-US"/>
              <a:t>The presence of utilities, and the setbacks to houses and apartments are other factors which make constructing a sidewalk challenging. </a:t>
            </a:r>
          </a:p>
          <a:p>
            <a:pPr marL="685800" lvl="1" indent="-228600">
              <a:buAutoNum type="arabicPeriod"/>
            </a:pPr>
            <a:r>
              <a:rPr lang="en-US"/>
              <a:t>The presence of street trees and landscaping</a:t>
            </a:r>
          </a:p>
          <a:p>
            <a:endParaRPr lang="en-US"/>
          </a:p>
          <a:p>
            <a:pPr marL="0" indent="0">
              <a:buNone/>
            </a:pPr>
            <a:r>
              <a:rPr lang="en-US"/>
              <a:t>In addition to the project qualifiers, The moderate ADT at 1271, falls well within the recommended maximum ADT (1500) for shared streets according to the MTP.  In addition the presence of pedestrian traffic and the wide range of vehicle speeds from 16 – 32mph and the need to reduce those speeds makes N. Wakefield a good fit for the pilot. </a:t>
            </a:r>
          </a:p>
          <a:p>
            <a:endParaRPr lang="en-US"/>
          </a:p>
          <a:p>
            <a:endParaRPr lang="en-US"/>
          </a:p>
        </p:txBody>
      </p:sp>
      <p:sp>
        <p:nvSpPr>
          <p:cNvPr id="4" name="Slide Number Placeholder 3"/>
          <p:cNvSpPr>
            <a:spLocks noGrp="1"/>
          </p:cNvSpPr>
          <p:nvPr>
            <p:ph type="sldNum" sz="quarter" idx="5"/>
          </p:nvPr>
        </p:nvSpPr>
        <p:spPr/>
        <p:txBody>
          <a:bodyPr/>
          <a:lstStyle/>
          <a:p>
            <a:fld id="{ED1AF38E-6117-4799-8D74-504E80308369}" type="slidenum">
              <a:rPr lang="en-US" smtClean="0"/>
              <a:t>10</a:t>
            </a:fld>
            <a:endParaRPr lang="en-US"/>
          </a:p>
        </p:txBody>
      </p:sp>
    </p:spTree>
    <p:extLst>
      <p:ext uri="{BB962C8B-B14F-4D97-AF65-F5344CB8AC3E}">
        <p14:creationId xmlns:p14="http://schemas.microsoft.com/office/powerpoint/2010/main" val="132695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round of public engagement began November 6</a:t>
            </a:r>
            <a:r>
              <a:rPr lang="en-US" baseline="30000"/>
              <a:t>th</a:t>
            </a:r>
            <a:r>
              <a:rPr lang="en-US"/>
              <a:t> and were closed on December 4th of 2023.  The intent of this round of public engagement was to confirm our own observation and data, and to reveal any observations we may have missed. (we only see how the street operates briefly).  The information and comments received in the public feedback form and the online map will be saved and referenced to gauge the effectiveness of the treatments one year after they have been installed. </a:t>
            </a:r>
          </a:p>
          <a:p>
            <a:endParaRPr lang="en-US"/>
          </a:p>
          <a:p>
            <a:r>
              <a:rPr lang="en-US"/>
              <a:t>Most of the commentors came from the Bluemont Neighborhood and surrounding Ballston, Buckingham and Waverly hills neighborhoods.  </a:t>
            </a:r>
          </a:p>
        </p:txBody>
      </p:sp>
      <p:sp>
        <p:nvSpPr>
          <p:cNvPr id="4" name="Slide Number Placeholder 3"/>
          <p:cNvSpPr>
            <a:spLocks noGrp="1"/>
          </p:cNvSpPr>
          <p:nvPr>
            <p:ph type="sldNum" sz="quarter" idx="5"/>
          </p:nvPr>
        </p:nvSpPr>
        <p:spPr/>
        <p:txBody>
          <a:bodyPr/>
          <a:lstStyle/>
          <a:p>
            <a:fld id="{C2B569BF-EAA8-4961-8B9C-7E040903630D}" type="slidenum">
              <a:rPr lang="en-US" smtClean="0"/>
              <a:t>11</a:t>
            </a:fld>
            <a:endParaRPr lang="en-US"/>
          </a:p>
        </p:txBody>
      </p:sp>
    </p:spTree>
    <p:extLst>
      <p:ext uri="{BB962C8B-B14F-4D97-AF65-F5344CB8AC3E}">
        <p14:creationId xmlns:p14="http://schemas.microsoft.com/office/powerpoint/2010/main" val="142943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Transportation makes up 63% of users on the roadway.  </a:t>
            </a:r>
          </a:p>
        </p:txBody>
      </p:sp>
      <p:sp>
        <p:nvSpPr>
          <p:cNvPr id="4" name="Slide Number Placeholder 3"/>
          <p:cNvSpPr>
            <a:spLocks noGrp="1"/>
          </p:cNvSpPr>
          <p:nvPr>
            <p:ph type="sldNum" sz="quarter" idx="5"/>
          </p:nvPr>
        </p:nvSpPr>
        <p:spPr/>
        <p:txBody>
          <a:bodyPr/>
          <a:lstStyle/>
          <a:p>
            <a:fld id="{C2B569BF-EAA8-4961-8B9C-7E040903630D}" type="slidenum">
              <a:rPr lang="en-US" smtClean="0"/>
              <a:t>12</a:t>
            </a:fld>
            <a:endParaRPr lang="en-US"/>
          </a:p>
        </p:txBody>
      </p:sp>
    </p:spTree>
    <p:extLst>
      <p:ext uri="{BB962C8B-B14F-4D97-AF65-F5344CB8AC3E}">
        <p14:creationId xmlns:p14="http://schemas.microsoft.com/office/powerpoint/2010/main" val="300233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public-domain-image.com/free-images/people/children-kids/detailed-photo-of-young-african-american-children-while-playing/attachment/detailed-photo-of-young-african-american-children-while-playin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public-domain-image.com/free-images/people/children-kids/detailed-photo-of-young-african-american-children-while-playing/attachment/detailed-photo-of-young-african-american-children-while-playing" TargetMode="External"/><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0679BD-3246-0EA7-4AAD-4F5E6855A58A}"/>
              </a:ext>
            </a:extLst>
          </p:cNvPr>
          <p:cNvSpPr>
            <a:spLocks noGrp="1"/>
          </p:cNvSpPr>
          <p:nvPr>
            <p:ph type="dt" sz="half" idx="10"/>
          </p:nvPr>
        </p:nvSpPr>
        <p:spPr/>
        <p:txBody>
          <a:bodyPr/>
          <a:lstStyle/>
          <a:p>
            <a:fld id="{2B01A21F-CDD1-4EE6-988F-9C183B8BC55B}" type="datetimeFigureOut">
              <a:rPr lang="en-US" smtClean="0"/>
              <a:t>1/29/24</a:t>
            </a:fld>
            <a:endParaRPr lang="en-US"/>
          </a:p>
        </p:txBody>
      </p:sp>
      <p:sp>
        <p:nvSpPr>
          <p:cNvPr id="3" name="Footer Placeholder 2">
            <a:extLst>
              <a:ext uri="{FF2B5EF4-FFF2-40B4-BE49-F238E27FC236}">
                <a16:creationId xmlns:a16="http://schemas.microsoft.com/office/drawing/2014/main" id="{23562D6F-EF7C-FD41-1B34-3ED0B4887A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08A1A9-2CBB-EA56-1861-8D373A9DFABE}"/>
              </a:ext>
            </a:extLst>
          </p:cNvPr>
          <p:cNvSpPr>
            <a:spLocks noGrp="1"/>
          </p:cNvSpPr>
          <p:nvPr>
            <p:ph type="sldNum" sz="quarter" idx="12"/>
          </p:nvPr>
        </p:nvSpPr>
        <p:spPr/>
        <p:txBody>
          <a:bodyPr/>
          <a:lstStyle/>
          <a:p>
            <a:fld id="{47969623-DC54-4AF3-BAB5-00E2904839A7}" type="slidenum">
              <a:rPr lang="en-US" smtClean="0"/>
              <a:t>‹#›</a:t>
            </a:fld>
            <a:endParaRPr lang="en-US"/>
          </a:p>
        </p:txBody>
      </p:sp>
    </p:spTree>
    <p:extLst>
      <p:ext uri="{BB962C8B-B14F-4D97-AF65-F5344CB8AC3E}">
        <p14:creationId xmlns:p14="http://schemas.microsoft.com/office/powerpoint/2010/main" val="70796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CD5624-BCDF-4C41-AEEA-B00767DF8794}"/>
              </a:ext>
            </a:extLst>
          </p:cNvPr>
          <p:cNvSpPr/>
          <p:nvPr userDrawn="1"/>
        </p:nvSpPr>
        <p:spPr>
          <a:xfrm>
            <a:off x="0" y="0"/>
            <a:ext cx="12192000" cy="6856909"/>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person, outdoor, outdoor object, colorful&#10;&#10;Description automatically generated">
            <a:extLst>
              <a:ext uri="{FF2B5EF4-FFF2-40B4-BE49-F238E27FC236}">
                <a16:creationId xmlns:a16="http://schemas.microsoft.com/office/drawing/2014/main" id="{4E3640C6-67A2-487E-98BB-930CF19816AE}"/>
              </a:ext>
            </a:extLst>
          </p:cNvPr>
          <p:cNvPicPr>
            <a:picLocks noChangeAspect="1"/>
          </p:cNvPicPr>
          <p:nvPr userDrawn="1"/>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40" t="628" r="27463" b="-89"/>
          <a:stretch/>
        </p:blipFill>
        <p:spPr>
          <a:xfrm>
            <a:off x="10106202" y="1090"/>
            <a:ext cx="2085799" cy="2575570"/>
          </a:xfrm>
          <a:custGeom>
            <a:avLst/>
            <a:gdLst>
              <a:gd name="connsiteX0" fmla="*/ 2085799 w 2085799"/>
              <a:gd name="connsiteY0" fmla="*/ 0 h 2575570"/>
              <a:gd name="connsiteX1" fmla="*/ 2085799 w 2085799"/>
              <a:gd name="connsiteY1" fmla="*/ 2185780 h 2575570"/>
              <a:gd name="connsiteX2" fmla="*/ 1749198 w 2085799"/>
              <a:gd name="connsiteY2" fmla="*/ 2535706 h 2575570"/>
              <a:gd name="connsiteX3" fmla="*/ 1565443 w 2085799"/>
              <a:gd name="connsiteY3" fmla="*/ 2539273 h 2575570"/>
              <a:gd name="connsiteX4" fmla="*/ 39866 w 2085799"/>
              <a:gd name="connsiteY4" fmla="*/ 1071793 h 2575570"/>
              <a:gd name="connsiteX5" fmla="*/ 36299 w 2085799"/>
              <a:gd name="connsiteY5" fmla="*/ 888037 h 2575570"/>
              <a:gd name="connsiteX6" fmla="*/ 890517 w 2085799"/>
              <a:gd name="connsiteY6" fmla="*/ 0 h 25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799" h="2575570">
                <a:moveTo>
                  <a:pt x="2085799" y="0"/>
                </a:moveTo>
                <a:lnTo>
                  <a:pt x="2085799" y="2185780"/>
                </a:lnTo>
                <a:lnTo>
                  <a:pt x="1749198" y="2535706"/>
                </a:lnTo>
                <a:cubicBezTo>
                  <a:pt x="1699441" y="2587433"/>
                  <a:pt x="1617171" y="2589030"/>
                  <a:pt x="1565443" y="2539273"/>
                </a:cubicBezTo>
                <a:lnTo>
                  <a:pt x="39866" y="1071793"/>
                </a:lnTo>
                <a:cubicBezTo>
                  <a:pt x="-11862" y="1022035"/>
                  <a:pt x="-13459" y="939765"/>
                  <a:pt x="36299" y="888037"/>
                </a:cubicBezTo>
                <a:lnTo>
                  <a:pt x="890517" y="0"/>
                </a:lnTo>
                <a:close/>
              </a:path>
            </a:pathLst>
          </a:custGeom>
        </p:spPr>
      </p:pic>
      <p:pic>
        <p:nvPicPr>
          <p:cNvPr id="28" name="Picture 27" descr="A person raising the hands&#10;&#10;Description automatically generated with low confidence">
            <a:extLst>
              <a:ext uri="{FF2B5EF4-FFF2-40B4-BE49-F238E27FC236}">
                <a16:creationId xmlns:a16="http://schemas.microsoft.com/office/drawing/2014/main" id="{E6F56D80-0925-47C9-8DAD-36302ACC1FAB}"/>
              </a:ext>
            </a:extLst>
          </p:cNvPr>
          <p:cNvPicPr>
            <a:picLocks noChangeAspect="1"/>
          </p:cNvPicPr>
          <p:nvPr userDrawn="1"/>
        </p:nvPicPr>
        <p:blipFill>
          <a:blip r:embed="rId4">
            <a:extLst>
              <a:ext uri="{28A0092B-C50C-407E-A947-70E740481C1C}">
                <a14:useLocalDpi xmlns:a14="http://schemas.microsoft.com/office/drawing/2010/main" val="0"/>
              </a:ext>
            </a:extLst>
          </a:blip>
          <a:srcRect l="6232" t="3692" r="53398" b="10139"/>
          <a:stretch>
            <a:fillRect/>
          </a:stretch>
        </p:blipFill>
        <p:spPr>
          <a:xfrm>
            <a:off x="10179916" y="3985811"/>
            <a:ext cx="2015992" cy="2871841"/>
          </a:xfrm>
          <a:custGeom>
            <a:avLst/>
            <a:gdLst>
              <a:gd name="connsiteX0" fmla="*/ 1636667 w 2015992"/>
              <a:gd name="connsiteY0" fmla="*/ 25 h 2871841"/>
              <a:gd name="connsiteX1" fmla="*/ 1729284 w 2015992"/>
              <a:gd name="connsiteY1" fmla="*/ 36298 h 2871841"/>
              <a:gd name="connsiteX2" fmla="*/ 2015992 w 2015992"/>
              <a:gd name="connsiteY2" fmla="*/ 312087 h 2871841"/>
              <a:gd name="connsiteX3" fmla="*/ 2015992 w 2015992"/>
              <a:gd name="connsiteY3" fmla="*/ 2871841 h 2871841"/>
              <a:gd name="connsiteX4" fmla="*/ 1161833 w 2015992"/>
              <a:gd name="connsiteY4" fmla="*/ 2871841 h 2871841"/>
              <a:gd name="connsiteX5" fmla="*/ 39865 w 2015992"/>
              <a:gd name="connsiteY5" fmla="*/ 1792601 h 2871841"/>
              <a:gd name="connsiteX6" fmla="*/ 36298 w 2015992"/>
              <a:gd name="connsiteY6" fmla="*/ 1608845 h 2871841"/>
              <a:gd name="connsiteX7" fmla="*/ 1545529 w 2015992"/>
              <a:gd name="connsiteY7" fmla="*/ 39864 h 2871841"/>
              <a:gd name="connsiteX8" fmla="*/ 1636667 w 2015992"/>
              <a:gd name="connsiteY8" fmla="*/ 25 h 28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992" h="2871841">
                <a:moveTo>
                  <a:pt x="1636667" y="25"/>
                </a:moveTo>
                <a:cubicBezTo>
                  <a:pt x="1669921" y="-621"/>
                  <a:pt x="1703420" y="11419"/>
                  <a:pt x="1729284" y="36298"/>
                </a:cubicBezTo>
                <a:lnTo>
                  <a:pt x="2015992" y="312087"/>
                </a:lnTo>
                <a:lnTo>
                  <a:pt x="2015992" y="2871841"/>
                </a:lnTo>
                <a:lnTo>
                  <a:pt x="1161833" y="2871841"/>
                </a:lnTo>
                <a:lnTo>
                  <a:pt x="39865" y="1792601"/>
                </a:lnTo>
                <a:cubicBezTo>
                  <a:pt x="-11862" y="1742843"/>
                  <a:pt x="-13459" y="1660573"/>
                  <a:pt x="36298" y="1608845"/>
                </a:cubicBezTo>
                <a:lnTo>
                  <a:pt x="1545529" y="39864"/>
                </a:lnTo>
                <a:cubicBezTo>
                  <a:pt x="1570407" y="14001"/>
                  <a:pt x="1603414" y="669"/>
                  <a:pt x="1636667" y="25"/>
                </a:cubicBezTo>
                <a:close/>
              </a:path>
            </a:pathLst>
          </a:custGeom>
        </p:spPr>
      </p:pic>
      <p:sp>
        <p:nvSpPr>
          <p:cNvPr id="3" name="Subtitle 2">
            <a:extLst>
              <a:ext uri="{FF2B5EF4-FFF2-40B4-BE49-F238E27FC236}">
                <a16:creationId xmlns:a16="http://schemas.microsoft.com/office/drawing/2014/main" id="{F18436D0-60C8-4D11-9A2C-8E5F44D1459E}"/>
              </a:ext>
            </a:extLst>
          </p:cNvPr>
          <p:cNvSpPr>
            <a:spLocks noGrp="1"/>
          </p:cNvSpPr>
          <p:nvPr>
            <p:ph type="subTitle" idx="1"/>
          </p:nvPr>
        </p:nvSpPr>
        <p:spPr>
          <a:xfrm>
            <a:off x="622622" y="2872916"/>
            <a:ext cx="5749376" cy="394095"/>
          </a:xfrm>
        </p:spPr>
        <p:txBody>
          <a:bodyPr>
            <a:normAutofit/>
          </a:bodyPr>
          <a:lstStyle>
            <a:lvl1pPr marL="0" indent="0" algn="l" defTabSz="914400" rtl="0" eaLnBrk="1" latinLnBrk="0" hangingPunct="1">
              <a:buNone/>
              <a:defRPr lang="en-US" sz="2000" b="1" kern="1200" dirty="0">
                <a:solidFill>
                  <a:srgbClr val="8AE2E1"/>
                </a:solidFill>
                <a:latin typeface="Century Gothic" panose="020B0502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a:extLst>
              <a:ext uri="{FF2B5EF4-FFF2-40B4-BE49-F238E27FC236}">
                <a16:creationId xmlns:a16="http://schemas.microsoft.com/office/drawing/2014/main" id="{CFA0CEE2-8162-4BED-AD41-B656C0A6F8DE}"/>
              </a:ext>
            </a:extLst>
          </p:cNvPr>
          <p:cNvSpPr/>
          <p:nvPr userDrawn="1"/>
        </p:nvSpPr>
        <p:spPr>
          <a:xfrm rot="2633279">
            <a:off x="10469024" y="-271433"/>
            <a:ext cx="1417202" cy="1453112"/>
          </a:xfrm>
          <a:custGeom>
            <a:avLst/>
            <a:gdLst>
              <a:gd name="connsiteX0" fmla="*/ 0 w 1417202"/>
              <a:gd name="connsiteY0" fmla="*/ 778180 h 1453112"/>
              <a:gd name="connsiteX1" fmla="*/ 808988 w 1417202"/>
              <a:gd name="connsiteY1" fmla="*/ 0 h 1453112"/>
              <a:gd name="connsiteX2" fmla="*/ 1339709 w 1417202"/>
              <a:gd name="connsiteY2" fmla="*/ 0 h 1453112"/>
              <a:gd name="connsiteX3" fmla="*/ 1417202 w 1417202"/>
              <a:gd name="connsiteY3" fmla="*/ 77493 h 1453112"/>
              <a:gd name="connsiteX4" fmla="*/ 1417202 w 1417202"/>
              <a:gd name="connsiteY4" fmla="*/ 1375619 h 1453112"/>
              <a:gd name="connsiteX5" fmla="*/ 1339709 w 1417202"/>
              <a:gd name="connsiteY5" fmla="*/ 1453112 h 1453112"/>
              <a:gd name="connsiteX6" fmla="*/ 77493 w 1417202"/>
              <a:gd name="connsiteY6" fmla="*/ 1453112 h 1453112"/>
              <a:gd name="connsiteX7" fmla="*/ 0 w 1417202"/>
              <a:gd name="connsiteY7" fmla="*/ 1375619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202" h="1453112">
                <a:moveTo>
                  <a:pt x="0" y="778180"/>
                </a:moveTo>
                <a:lnTo>
                  <a:pt x="808988" y="0"/>
                </a:lnTo>
                <a:lnTo>
                  <a:pt x="1339709" y="0"/>
                </a:lnTo>
                <a:cubicBezTo>
                  <a:pt x="1382507" y="0"/>
                  <a:pt x="1417202" y="34695"/>
                  <a:pt x="1417202" y="77493"/>
                </a:cubicBezTo>
                <a:lnTo>
                  <a:pt x="1417202" y="1375619"/>
                </a:lnTo>
                <a:cubicBezTo>
                  <a:pt x="1417202" y="1418417"/>
                  <a:pt x="1382507" y="1453112"/>
                  <a:pt x="1339709" y="1453112"/>
                </a:cubicBezTo>
                <a:lnTo>
                  <a:pt x="77493" y="1453112"/>
                </a:lnTo>
                <a:cubicBezTo>
                  <a:pt x="34695" y="1453112"/>
                  <a:pt x="0" y="1418417"/>
                  <a:pt x="0" y="1375619"/>
                </a:cubicBezTo>
                <a:close/>
              </a:path>
            </a:pathLst>
          </a:custGeom>
          <a:gradFill flip="none" rotWithShape="1">
            <a:gsLst>
              <a:gs pos="0">
                <a:srgbClr val="FCB322">
                  <a:alpha val="34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755BDE2-51C3-4D95-825A-B5D89AA6DA9D}"/>
              </a:ext>
            </a:extLst>
          </p:cNvPr>
          <p:cNvSpPr/>
          <p:nvPr userDrawn="1"/>
        </p:nvSpPr>
        <p:spPr>
          <a:xfrm rot="2633279">
            <a:off x="10506807" y="5377262"/>
            <a:ext cx="1417202" cy="1453112"/>
          </a:xfrm>
          <a:custGeom>
            <a:avLst/>
            <a:gdLst>
              <a:gd name="connsiteX0" fmla="*/ 22697 w 1417202"/>
              <a:gd name="connsiteY0" fmla="*/ 22698 h 1453112"/>
              <a:gd name="connsiteX1" fmla="*/ 77493 w 1417202"/>
              <a:gd name="connsiteY1" fmla="*/ 0 h 1453112"/>
              <a:gd name="connsiteX2" fmla="*/ 1339709 w 1417202"/>
              <a:gd name="connsiteY2" fmla="*/ 0 h 1453112"/>
              <a:gd name="connsiteX3" fmla="*/ 1417202 w 1417202"/>
              <a:gd name="connsiteY3" fmla="*/ 77493 h 1453112"/>
              <a:gd name="connsiteX4" fmla="*/ 1417202 w 1417202"/>
              <a:gd name="connsiteY4" fmla="*/ 1091403 h 1453112"/>
              <a:gd name="connsiteX5" fmla="*/ 1041173 w 1417202"/>
              <a:gd name="connsiteY5" fmla="*/ 1453112 h 1453112"/>
              <a:gd name="connsiteX6" fmla="*/ 77493 w 1417202"/>
              <a:gd name="connsiteY6" fmla="*/ 1453112 h 1453112"/>
              <a:gd name="connsiteX7" fmla="*/ 0 w 1417202"/>
              <a:gd name="connsiteY7" fmla="*/ 1375619 h 1453112"/>
              <a:gd name="connsiteX8" fmla="*/ 0 w 1417202"/>
              <a:gd name="connsiteY8" fmla="*/ 77493 h 1453112"/>
              <a:gd name="connsiteX9" fmla="*/ 22697 w 1417202"/>
              <a:gd name="connsiteY9" fmla="*/ 22698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202" h="1453112">
                <a:moveTo>
                  <a:pt x="22697" y="22698"/>
                </a:moveTo>
                <a:cubicBezTo>
                  <a:pt x="36721" y="8674"/>
                  <a:pt x="56094" y="0"/>
                  <a:pt x="77493" y="0"/>
                </a:cubicBezTo>
                <a:lnTo>
                  <a:pt x="1339709" y="0"/>
                </a:lnTo>
                <a:cubicBezTo>
                  <a:pt x="1382507" y="0"/>
                  <a:pt x="1417202" y="34695"/>
                  <a:pt x="1417202" y="77493"/>
                </a:cubicBezTo>
                <a:lnTo>
                  <a:pt x="1417202" y="1091403"/>
                </a:lnTo>
                <a:lnTo>
                  <a:pt x="1041173" y="1453112"/>
                </a:lnTo>
                <a:lnTo>
                  <a:pt x="77493" y="1453112"/>
                </a:lnTo>
                <a:cubicBezTo>
                  <a:pt x="34695" y="1453112"/>
                  <a:pt x="0" y="1418417"/>
                  <a:pt x="0" y="1375619"/>
                </a:cubicBezTo>
                <a:lnTo>
                  <a:pt x="0" y="77493"/>
                </a:lnTo>
                <a:cubicBezTo>
                  <a:pt x="0" y="56094"/>
                  <a:pt x="8674" y="36720"/>
                  <a:pt x="22697" y="22698"/>
                </a:cubicBezTo>
                <a:close/>
              </a:path>
            </a:pathLst>
          </a:custGeom>
          <a:gradFill>
            <a:gsLst>
              <a:gs pos="0">
                <a:srgbClr val="E39EB4">
                  <a:alpha val="37000"/>
                </a:srgbClr>
              </a:gs>
              <a:gs pos="100000">
                <a:srgbClr val="E86888">
                  <a:alpha val="7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le 1">
            <a:extLst>
              <a:ext uri="{FF2B5EF4-FFF2-40B4-BE49-F238E27FC236}">
                <a16:creationId xmlns:a16="http://schemas.microsoft.com/office/drawing/2014/main" id="{0CD2850B-3401-4D3C-9D44-10F7EDC8CE46}"/>
              </a:ext>
            </a:extLst>
          </p:cNvPr>
          <p:cNvSpPr>
            <a:spLocks noGrp="1"/>
          </p:cNvSpPr>
          <p:nvPr>
            <p:ph type="ctrTitle"/>
          </p:nvPr>
        </p:nvSpPr>
        <p:spPr>
          <a:xfrm>
            <a:off x="622622" y="1101422"/>
            <a:ext cx="5749376" cy="1475238"/>
          </a:xfrm>
        </p:spPr>
        <p:txBody>
          <a:bodyPr anchor="b">
            <a:normAutofit/>
          </a:bodyPr>
          <a:lstStyle>
            <a:lvl1pPr algn="l">
              <a:defRPr sz="4800" b="1">
                <a:solidFill>
                  <a:schemeClr val="bg1"/>
                </a:solidFill>
                <a:latin typeface="Century Gothic" panose="020B0502020202020204" pitchFamily="34" charset="0"/>
              </a:defRPr>
            </a:lvl1pPr>
          </a:lstStyle>
          <a:p>
            <a:r>
              <a:rPr lang="en-US"/>
              <a:t>Click to edit Master title style</a:t>
            </a:r>
          </a:p>
        </p:txBody>
      </p:sp>
      <p:pic>
        <p:nvPicPr>
          <p:cNvPr id="23" name="Picture 22">
            <a:extLst>
              <a:ext uri="{FF2B5EF4-FFF2-40B4-BE49-F238E27FC236}">
                <a16:creationId xmlns:a16="http://schemas.microsoft.com/office/drawing/2014/main" id="{F4661FF3-F858-4356-A261-0ACB67538411}"/>
              </a:ext>
            </a:extLst>
          </p:cNvPr>
          <p:cNvPicPr>
            <a:picLocks noChangeAspect="1"/>
          </p:cNvPicPr>
          <p:nvPr/>
        </p:nvPicPr>
        <p:blipFill rotWithShape="1">
          <a:blip r:embed="rId5">
            <a:extLst>
              <a:ext uri="{28A0092B-C50C-407E-A947-70E740481C1C}">
                <a14:useLocalDpi xmlns:a14="http://schemas.microsoft.com/office/drawing/2010/main" val="0"/>
              </a:ext>
            </a:extLst>
          </a:blip>
          <a:srcRect l="27056" t="993" r="397" b="4123"/>
          <a:stretch/>
        </p:blipFill>
        <p:spPr>
          <a:xfrm>
            <a:off x="7731409" y="2620657"/>
            <a:ext cx="1958420" cy="1956806"/>
          </a:xfrm>
          <a:custGeom>
            <a:avLst/>
            <a:gdLst>
              <a:gd name="connsiteX0" fmla="*/ 781821 w 2209393"/>
              <a:gd name="connsiteY0" fmla="*/ 0 h 2207572"/>
              <a:gd name="connsiteX1" fmla="*/ 842962 w 2209393"/>
              <a:gd name="connsiteY1" fmla="*/ 144656 h 2207572"/>
              <a:gd name="connsiteX2" fmla="*/ 894996 w 2209393"/>
              <a:gd name="connsiteY2" fmla="*/ 245344 h 2207572"/>
              <a:gd name="connsiteX3" fmla="*/ 953015 w 2209393"/>
              <a:gd name="connsiteY3" fmla="*/ 342388 h 2207572"/>
              <a:gd name="connsiteX4" fmla="*/ 1015978 w 2209393"/>
              <a:gd name="connsiteY4" fmla="*/ 437612 h 2207572"/>
              <a:gd name="connsiteX5" fmla="*/ 1087525 w 2209393"/>
              <a:gd name="connsiteY5" fmla="*/ 528413 h 2207572"/>
              <a:gd name="connsiteX6" fmla="*/ 1163756 w 2209393"/>
              <a:gd name="connsiteY6" fmla="*/ 614790 h 2207572"/>
              <a:gd name="connsiteX7" fmla="*/ 1244150 w 2209393"/>
              <a:gd name="connsiteY7" fmla="*/ 697525 h 2207572"/>
              <a:gd name="connsiteX8" fmla="*/ 1418987 w 2209393"/>
              <a:gd name="connsiteY8" fmla="*/ 846084 h 2207572"/>
              <a:gd name="connsiteX9" fmla="*/ 2143310 w 2209393"/>
              <a:gd name="connsiteY9" fmla="*/ 1319600 h 2207572"/>
              <a:gd name="connsiteX10" fmla="*/ 2209393 w 2209393"/>
              <a:gd name="connsiteY10" fmla="*/ 1367212 h 2207572"/>
              <a:gd name="connsiteX11" fmla="*/ 1392189 w 2209393"/>
              <a:gd name="connsiteY11" fmla="*/ 2177652 h 2207572"/>
              <a:gd name="connsiteX12" fmla="*/ 1363309 w 2209393"/>
              <a:gd name="connsiteY12" fmla="*/ 2205751 h 2207572"/>
              <a:gd name="connsiteX13" fmla="*/ 1360803 w 2209393"/>
              <a:gd name="connsiteY13" fmla="*/ 2207572 h 2207572"/>
              <a:gd name="connsiteX14" fmla="*/ 1300294 w 2209393"/>
              <a:gd name="connsiteY14" fmla="*/ 2207572 h 2207572"/>
              <a:gd name="connsiteX15" fmla="*/ 1295144 w 2209393"/>
              <a:gd name="connsiteY15" fmla="*/ 2203670 h 2207572"/>
              <a:gd name="connsiteX16" fmla="*/ 1261842 w 2209393"/>
              <a:gd name="connsiteY16" fmla="*/ 2170888 h 2207572"/>
              <a:gd name="connsiteX17" fmla="*/ 88459 w 2209393"/>
              <a:gd name="connsiteY17" fmla="*/ 998546 h 2207572"/>
              <a:gd name="connsiteX18" fmla="*/ 41888 w 2209393"/>
              <a:gd name="connsiteY18" fmla="*/ 950414 h 2207572"/>
              <a:gd name="connsiteX19" fmla="*/ 0 w 2209393"/>
              <a:gd name="connsiteY19" fmla="*/ 842963 h 2207572"/>
              <a:gd name="connsiteX20" fmla="*/ 35384 w 2209393"/>
              <a:gd name="connsiteY20" fmla="*/ 747739 h 2207572"/>
              <a:gd name="connsiteX21" fmla="*/ 76752 w 2209393"/>
              <a:gd name="connsiteY21" fmla="*/ 704030 h 2207572"/>
              <a:gd name="connsiteX22" fmla="*/ 781821 w 2209393"/>
              <a:gd name="connsiteY22" fmla="*/ 0 h 220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9393" h="2207572">
                <a:moveTo>
                  <a:pt x="781821" y="0"/>
                </a:moveTo>
                <a:cubicBezTo>
                  <a:pt x="800294" y="49433"/>
                  <a:pt x="820847" y="96784"/>
                  <a:pt x="842962" y="144656"/>
                </a:cubicBezTo>
                <a:lnTo>
                  <a:pt x="894996" y="245344"/>
                </a:lnTo>
                <a:cubicBezTo>
                  <a:pt x="911908" y="278906"/>
                  <a:pt x="931941" y="310908"/>
                  <a:pt x="953015" y="342388"/>
                </a:cubicBezTo>
                <a:cubicBezTo>
                  <a:pt x="974090" y="373869"/>
                  <a:pt x="992041" y="407952"/>
                  <a:pt x="1015978" y="437612"/>
                </a:cubicBezTo>
                <a:lnTo>
                  <a:pt x="1087525" y="528413"/>
                </a:lnTo>
                <a:cubicBezTo>
                  <a:pt x="1111178" y="558710"/>
                  <a:pt x="1136635" y="587556"/>
                  <a:pt x="1163756" y="614790"/>
                </a:cubicBezTo>
                <a:cubicBezTo>
                  <a:pt x="1190554" y="642108"/>
                  <a:pt x="1215270" y="671508"/>
                  <a:pt x="1244150" y="697525"/>
                </a:cubicBezTo>
                <a:cubicBezTo>
                  <a:pt x="1300867" y="748779"/>
                  <a:pt x="1357845" y="801075"/>
                  <a:pt x="1418987" y="846084"/>
                </a:cubicBezTo>
                <a:cubicBezTo>
                  <a:pt x="1660167" y="1033409"/>
                  <a:pt x="1926584" y="1163496"/>
                  <a:pt x="2143310" y="1319600"/>
                </a:cubicBezTo>
                <a:cubicBezTo>
                  <a:pt x="2165945" y="1334950"/>
                  <a:pt x="2186758" y="1350301"/>
                  <a:pt x="2209393" y="1367212"/>
                </a:cubicBezTo>
                <a:cubicBezTo>
                  <a:pt x="1962749" y="1613076"/>
                  <a:pt x="1630508" y="1939594"/>
                  <a:pt x="1392189" y="2177652"/>
                </a:cubicBezTo>
                <a:cubicBezTo>
                  <a:pt x="1382562" y="2187279"/>
                  <a:pt x="1373455" y="2196905"/>
                  <a:pt x="1363309" y="2205751"/>
                </a:cubicBezTo>
                <a:lnTo>
                  <a:pt x="1360803" y="2207572"/>
                </a:lnTo>
                <a:lnTo>
                  <a:pt x="1300294" y="2207572"/>
                </a:lnTo>
                <a:lnTo>
                  <a:pt x="1295144" y="2203670"/>
                </a:lnTo>
                <a:cubicBezTo>
                  <a:pt x="1283696" y="2193262"/>
                  <a:pt x="1272768" y="2181815"/>
                  <a:pt x="1261842" y="2170888"/>
                </a:cubicBezTo>
                <a:lnTo>
                  <a:pt x="88459" y="998546"/>
                </a:lnTo>
                <a:cubicBezTo>
                  <a:pt x="72589" y="982676"/>
                  <a:pt x="56718" y="967064"/>
                  <a:pt x="41888" y="950414"/>
                </a:cubicBezTo>
                <a:cubicBezTo>
                  <a:pt x="16654" y="920078"/>
                  <a:pt x="1954" y="882371"/>
                  <a:pt x="0" y="842963"/>
                </a:cubicBezTo>
                <a:cubicBezTo>
                  <a:pt x="1412" y="808276"/>
                  <a:pt x="13803" y="774933"/>
                  <a:pt x="35384" y="747739"/>
                </a:cubicBezTo>
                <a:cubicBezTo>
                  <a:pt x="48393" y="732648"/>
                  <a:pt x="62442" y="718078"/>
                  <a:pt x="76752" y="704030"/>
                </a:cubicBezTo>
                <a:cubicBezTo>
                  <a:pt x="272662" y="508119"/>
                  <a:pt x="689980" y="91321"/>
                  <a:pt x="781821" y="0"/>
                </a:cubicBezTo>
                <a:close/>
              </a:path>
            </a:pathLst>
          </a:custGeom>
        </p:spPr>
      </p:pic>
      <p:sp>
        <p:nvSpPr>
          <p:cNvPr id="24" name="Freeform: Shape 23">
            <a:extLst>
              <a:ext uri="{FF2B5EF4-FFF2-40B4-BE49-F238E27FC236}">
                <a16:creationId xmlns:a16="http://schemas.microsoft.com/office/drawing/2014/main" id="{63CA7813-7C00-47BA-A8A2-16132128E549}"/>
              </a:ext>
            </a:extLst>
          </p:cNvPr>
          <p:cNvSpPr/>
          <p:nvPr/>
        </p:nvSpPr>
        <p:spPr>
          <a:xfrm>
            <a:off x="9157271" y="4055207"/>
            <a:ext cx="1261289" cy="1384718"/>
          </a:xfrm>
          <a:custGeom>
            <a:avLst/>
            <a:gdLst>
              <a:gd name="connsiteX0" fmla="*/ 885453 w 1000661"/>
              <a:gd name="connsiteY0" fmla="*/ 260637 h 1098584"/>
              <a:gd name="connsiteX1" fmla="*/ 848938 w 1000661"/>
              <a:gd name="connsiteY1" fmla="*/ 195793 h 1098584"/>
              <a:gd name="connsiteX2" fmla="*/ 809906 w 1000661"/>
              <a:gd name="connsiteY2" fmla="*/ 132837 h 1098584"/>
              <a:gd name="connsiteX3" fmla="*/ 717151 w 1000661"/>
              <a:gd name="connsiteY3" fmla="*/ 16159 h 1098584"/>
              <a:gd name="connsiteX4" fmla="*/ 702881 w 1000661"/>
              <a:gd name="connsiteY4" fmla="*/ 0 h 1098584"/>
              <a:gd name="connsiteX5" fmla="*/ 634889 w 1000661"/>
              <a:gd name="connsiteY5" fmla="*/ 70511 h 1098584"/>
              <a:gd name="connsiteX6" fmla="*/ 39956 w 1000661"/>
              <a:gd name="connsiteY6" fmla="*/ 665023 h 1098584"/>
              <a:gd name="connsiteX7" fmla="*/ 24637 w 1000661"/>
              <a:gd name="connsiteY7" fmla="*/ 680343 h 1098584"/>
              <a:gd name="connsiteX8" fmla="*/ 22748 w 1000661"/>
              <a:gd name="connsiteY8" fmla="*/ 750224 h 1098584"/>
              <a:gd name="connsiteX9" fmla="*/ 34080 w 1000661"/>
              <a:gd name="connsiteY9" fmla="*/ 761766 h 1098584"/>
              <a:gd name="connsiteX10" fmla="*/ 316542 w 1000661"/>
              <a:gd name="connsiteY10" fmla="*/ 1043807 h 1098584"/>
              <a:gd name="connsiteX11" fmla="*/ 343823 w 1000661"/>
              <a:gd name="connsiteY11" fmla="*/ 1069829 h 1098584"/>
              <a:gd name="connsiteX12" fmla="*/ 418321 w 1000661"/>
              <a:gd name="connsiteY12" fmla="*/ 1098579 h 1098584"/>
              <a:gd name="connsiteX13" fmla="*/ 531851 w 1000661"/>
              <a:gd name="connsiteY13" fmla="*/ 1047165 h 1098584"/>
              <a:gd name="connsiteX14" fmla="*/ 1000662 w 1000661"/>
              <a:gd name="connsiteY14" fmla="*/ 578144 h 1098584"/>
              <a:gd name="connsiteX15" fmla="*/ 885453 w 1000661"/>
              <a:gd name="connsiteY15" fmla="*/ 260637 h 10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661" h="1098584">
                <a:moveTo>
                  <a:pt x="885453" y="260637"/>
                </a:moveTo>
                <a:cubicBezTo>
                  <a:pt x="875589" y="237344"/>
                  <a:pt x="860900" y="218667"/>
                  <a:pt x="848938" y="195793"/>
                </a:cubicBezTo>
                <a:cubicBezTo>
                  <a:pt x="837019" y="174157"/>
                  <a:pt x="823987" y="153150"/>
                  <a:pt x="809906" y="132837"/>
                </a:cubicBezTo>
                <a:cubicBezTo>
                  <a:pt x="781743" y="91832"/>
                  <a:pt x="750748" y="52841"/>
                  <a:pt x="717151" y="16159"/>
                </a:cubicBezTo>
                <a:cubicBezTo>
                  <a:pt x="712744" y="10703"/>
                  <a:pt x="707707" y="5456"/>
                  <a:pt x="702881" y="0"/>
                </a:cubicBezTo>
                <a:lnTo>
                  <a:pt x="634889" y="70511"/>
                </a:lnTo>
                <a:lnTo>
                  <a:pt x="39956" y="665023"/>
                </a:lnTo>
                <a:cubicBezTo>
                  <a:pt x="34710" y="670060"/>
                  <a:pt x="29673" y="675096"/>
                  <a:pt x="24637" y="680343"/>
                </a:cubicBezTo>
                <a:cubicBezTo>
                  <a:pt x="-7890" y="714129"/>
                  <a:pt x="-7890" y="717906"/>
                  <a:pt x="22748" y="750224"/>
                </a:cubicBezTo>
                <a:lnTo>
                  <a:pt x="34080" y="761766"/>
                </a:lnTo>
                <a:lnTo>
                  <a:pt x="316542" y="1043807"/>
                </a:lnTo>
                <a:cubicBezTo>
                  <a:pt x="325356" y="1052831"/>
                  <a:pt x="334379" y="1061645"/>
                  <a:pt x="343823" y="1069829"/>
                </a:cubicBezTo>
                <a:cubicBezTo>
                  <a:pt x="364806" y="1087373"/>
                  <a:pt x="390998" y="1097467"/>
                  <a:pt x="418321" y="1098579"/>
                </a:cubicBezTo>
                <a:cubicBezTo>
                  <a:pt x="461886" y="1098957"/>
                  <a:pt x="503416" y="1080154"/>
                  <a:pt x="531851" y="1047165"/>
                </a:cubicBezTo>
                <a:cubicBezTo>
                  <a:pt x="687708" y="890342"/>
                  <a:pt x="843965" y="734002"/>
                  <a:pt x="1000662" y="578144"/>
                </a:cubicBezTo>
                <a:cubicBezTo>
                  <a:pt x="973633" y="468517"/>
                  <a:pt x="934999" y="362080"/>
                  <a:pt x="885453" y="260637"/>
                </a:cubicBezTo>
                <a:close/>
              </a:path>
            </a:pathLst>
          </a:custGeom>
          <a:solidFill>
            <a:srgbClr val="708BAC">
              <a:alpha val="44000"/>
            </a:srgbClr>
          </a:solidFill>
          <a:ln w="20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2EF45D-D54F-4056-A377-F929A967CD8F}"/>
              </a:ext>
            </a:extLst>
          </p:cNvPr>
          <p:cNvSpPr/>
          <p:nvPr/>
        </p:nvSpPr>
        <p:spPr>
          <a:xfrm>
            <a:off x="8512502" y="1232315"/>
            <a:ext cx="3284159" cy="3137660"/>
          </a:xfrm>
          <a:custGeom>
            <a:avLst/>
            <a:gdLst>
              <a:gd name="connsiteX0" fmla="*/ 2576782 w 2605533"/>
              <a:gd name="connsiteY0" fmla="*/ 1591346 h 2489305"/>
              <a:gd name="connsiteX1" fmla="*/ 2543625 w 2605533"/>
              <a:gd name="connsiteY1" fmla="*/ 1556090 h 2489305"/>
              <a:gd name="connsiteX2" fmla="*/ 1053670 w 2605533"/>
              <a:gd name="connsiteY2" fmla="*/ 65087 h 2489305"/>
              <a:gd name="connsiteX3" fmla="*/ 1018415 w 2605533"/>
              <a:gd name="connsiteY3" fmla="*/ 31720 h 2489305"/>
              <a:gd name="connsiteX4" fmla="*/ 855989 w 2605533"/>
              <a:gd name="connsiteY4" fmla="*/ 31720 h 2489305"/>
              <a:gd name="connsiteX5" fmla="*/ 817166 w 2605533"/>
              <a:gd name="connsiteY5" fmla="*/ 68864 h 2489305"/>
              <a:gd name="connsiteX6" fmla="*/ 0 w 2605533"/>
              <a:gd name="connsiteY6" fmla="*/ 880365 h 2489305"/>
              <a:gd name="connsiteX7" fmla="*/ 83941 w 2605533"/>
              <a:gd name="connsiteY7" fmla="*/ 1028730 h 2489305"/>
              <a:gd name="connsiteX8" fmla="*/ 543938 w 2605533"/>
              <a:gd name="connsiteY8" fmla="*/ 1476556 h 2489305"/>
              <a:gd name="connsiteX9" fmla="*/ 1159856 w 2605533"/>
              <a:gd name="connsiteY9" fmla="*/ 1785879 h 2489305"/>
              <a:gd name="connsiteX10" fmla="*/ 1733383 w 2605533"/>
              <a:gd name="connsiteY10" fmla="*/ 2300438 h 2489305"/>
              <a:gd name="connsiteX11" fmla="*/ 1840198 w 2605533"/>
              <a:gd name="connsiteY11" fmla="*/ 2489305 h 2489305"/>
              <a:gd name="connsiteX12" fmla="*/ 1845025 w 2605533"/>
              <a:gd name="connsiteY12" fmla="*/ 2485108 h 2489305"/>
              <a:gd name="connsiteX13" fmla="*/ 2539008 w 2605533"/>
              <a:gd name="connsiteY13" fmla="*/ 1791125 h 2489305"/>
              <a:gd name="connsiteX14" fmla="*/ 2578460 w 2605533"/>
              <a:gd name="connsiteY14" fmla="*/ 1747056 h 2489305"/>
              <a:gd name="connsiteX15" fmla="*/ 2605531 w 2605533"/>
              <a:gd name="connsiteY15" fmla="*/ 1665424 h 2489305"/>
              <a:gd name="connsiteX16" fmla="*/ 2576782 w 2605533"/>
              <a:gd name="connsiteY16" fmla="*/ 1591346 h 24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533" h="2489305">
                <a:moveTo>
                  <a:pt x="2576782" y="1591346"/>
                </a:moveTo>
                <a:cubicBezTo>
                  <a:pt x="2566499" y="1578964"/>
                  <a:pt x="2555796" y="1567422"/>
                  <a:pt x="2543625" y="1556090"/>
                </a:cubicBezTo>
                <a:lnTo>
                  <a:pt x="1053670" y="65087"/>
                </a:lnTo>
                <a:cubicBezTo>
                  <a:pt x="1042485" y="53377"/>
                  <a:pt x="1030713" y="42242"/>
                  <a:pt x="1018415" y="31720"/>
                </a:cubicBezTo>
                <a:cubicBezTo>
                  <a:pt x="972541" y="-10573"/>
                  <a:pt x="901871" y="-10573"/>
                  <a:pt x="855989" y="31720"/>
                </a:cubicBezTo>
                <a:cubicBezTo>
                  <a:pt x="842391" y="43394"/>
                  <a:pt x="829430" y="55795"/>
                  <a:pt x="817166" y="68864"/>
                </a:cubicBezTo>
                <a:cubicBezTo>
                  <a:pt x="586748" y="298863"/>
                  <a:pt x="232517" y="648268"/>
                  <a:pt x="0" y="880365"/>
                </a:cubicBezTo>
                <a:cubicBezTo>
                  <a:pt x="25602" y="931359"/>
                  <a:pt x="53513" y="981094"/>
                  <a:pt x="83941" y="1028730"/>
                </a:cubicBezTo>
                <a:cubicBezTo>
                  <a:pt x="198817" y="1212996"/>
                  <a:pt x="356659" y="1366661"/>
                  <a:pt x="543938" y="1476556"/>
                </a:cubicBezTo>
                <a:cubicBezTo>
                  <a:pt x="728399" y="1590716"/>
                  <a:pt x="942658" y="1665424"/>
                  <a:pt x="1159856" y="1785879"/>
                </a:cubicBezTo>
                <a:cubicBezTo>
                  <a:pt x="1391218" y="1906502"/>
                  <a:pt x="1588480" y="2083450"/>
                  <a:pt x="1733383" y="2300438"/>
                </a:cubicBezTo>
                <a:cubicBezTo>
                  <a:pt x="1772668" y="2361232"/>
                  <a:pt x="1808343" y="2424314"/>
                  <a:pt x="1840198" y="2489305"/>
                </a:cubicBezTo>
                <a:lnTo>
                  <a:pt x="1845025" y="2485108"/>
                </a:lnTo>
                <a:cubicBezTo>
                  <a:pt x="2076430" y="2253851"/>
                  <a:pt x="2307750" y="2022530"/>
                  <a:pt x="2539008" y="1791125"/>
                </a:cubicBezTo>
                <a:cubicBezTo>
                  <a:pt x="2552921" y="1777149"/>
                  <a:pt x="2566100" y="1762438"/>
                  <a:pt x="2578460" y="1747056"/>
                </a:cubicBezTo>
                <a:cubicBezTo>
                  <a:pt x="2596193" y="1723553"/>
                  <a:pt x="2605699" y="1694866"/>
                  <a:pt x="2605531" y="1665424"/>
                </a:cubicBezTo>
                <a:cubicBezTo>
                  <a:pt x="2603831" y="1638353"/>
                  <a:pt x="2593800" y="1612472"/>
                  <a:pt x="2576782" y="1591346"/>
                </a:cubicBezTo>
                <a:close/>
              </a:path>
            </a:pathLst>
          </a:custGeom>
          <a:solidFill>
            <a:srgbClr val="708BAC">
              <a:alpha val="44000"/>
            </a:srgbClr>
          </a:solidFill>
          <a:ln w="20955" cap="flat">
            <a:noFill/>
            <a:prstDash val="solid"/>
            <a:miter/>
          </a:ln>
        </p:spPr>
        <p:txBody>
          <a:bodyPr rtlCol="0" anchor="ctr"/>
          <a:lstStyle/>
          <a:p>
            <a:endParaRPr lang="en-US"/>
          </a:p>
        </p:txBody>
      </p:sp>
    </p:spTree>
    <p:extLst>
      <p:ext uri="{BB962C8B-B14F-4D97-AF65-F5344CB8AC3E}">
        <p14:creationId xmlns:p14="http://schemas.microsoft.com/office/powerpoint/2010/main" val="199562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DDAC-837B-44AB-8CA5-C68D9C5FA7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9D6DAB-1493-4D61-B793-B4DFA0AA0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596F0-0A9A-4E9A-8902-5971E3293131}"/>
              </a:ext>
            </a:extLst>
          </p:cNvPr>
          <p:cNvSpPr>
            <a:spLocks noGrp="1"/>
          </p:cNvSpPr>
          <p:nvPr>
            <p:ph type="dt" sz="half" idx="10"/>
          </p:nvPr>
        </p:nvSpPr>
        <p:spPr/>
        <p:txBody>
          <a:bodyPr/>
          <a:lstStyle/>
          <a:p>
            <a:fld id="{B7D325DE-A54A-4259-93E8-C37C937064EE}" type="datetimeFigureOut">
              <a:rPr lang="en-US" smtClean="0"/>
              <a:t>1/29/24</a:t>
            </a:fld>
            <a:endParaRPr lang="en-US"/>
          </a:p>
        </p:txBody>
      </p:sp>
      <p:sp>
        <p:nvSpPr>
          <p:cNvPr id="5" name="Footer Placeholder 4">
            <a:extLst>
              <a:ext uri="{FF2B5EF4-FFF2-40B4-BE49-F238E27FC236}">
                <a16:creationId xmlns:a16="http://schemas.microsoft.com/office/drawing/2014/main" id="{9333C6E8-1E30-43E5-B529-70C47B96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A9AA1-B602-48A7-9CBD-B30E00ABC530}"/>
              </a:ext>
            </a:extLst>
          </p:cNvPr>
          <p:cNvSpPr>
            <a:spLocks noGrp="1"/>
          </p:cNvSpPr>
          <p:nvPr>
            <p:ph type="sldNum" sz="quarter" idx="12"/>
          </p:nvPr>
        </p:nvSpPr>
        <p:spPr/>
        <p:txBody>
          <a:bodyPr/>
          <a:lstStyle/>
          <a:p>
            <a:fld id="{7E68E447-13C0-421B-B222-9B30BD94899B}" type="slidenum">
              <a:rPr lang="en-US" smtClean="0"/>
              <a:t>‹#›</a:t>
            </a:fld>
            <a:endParaRPr lang="en-US"/>
          </a:p>
        </p:txBody>
      </p:sp>
    </p:spTree>
    <p:extLst>
      <p:ext uri="{BB962C8B-B14F-4D97-AF65-F5344CB8AC3E}">
        <p14:creationId xmlns:p14="http://schemas.microsoft.com/office/powerpoint/2010/main" val="151313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CD5624-BCDF-4C41-AEEA-B00767DF8794}"/>
              </a:ext>
            </a:extLst>
          </p:cNvPr>
          <p:cNvSpPr/>
          <p:nvPr userDrawn="1"/>
        </p:nvSpPr>
        <p:spPr>
          <a:xfrm>
            <a:off x="0" y="0"/>
            <a:ext cx="12192000" cy="6856909"/>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person, outdoor, outdoor object, colorful&#10;&#10;Description automatically generated">
            <a:extLst>
              <a:ext uri="{FF2B5EF4-FFF2-40B4-BE49-F238E27FC236}">
                <a16:creationId xmlns:a16="http://schemas.microsoft.com/office/drawing/2014/main" id="{4E3640C6-67A2-487E-98BB-930CF19816AE}"/>
              </a:ext>
            </a:extLst>
          </p:cNvPr>
          <p:cNvPicPr>
            <a:picLocks noChangeAspect="1"/>
          </p:cNvPicPr>
          <p:nvPr userDrawn="1"/>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40" t="628" r="27463" b="-89"/>
          <a:stretch/>
        </p:blipFill>
        <p:spPr>
          <a:xfrm>
            <a:off x="10106202" y="1090"/>
            <a:ext cx="2085799" cy="2575570"/>
          </a:xfrm>
          <a:custGeom>
            <a:avLst/>
            <a:gdLst>
              <a:gd name="connsiteX0" fmla="*/ 2085799 w 2085799"/>
              <a:gd name="connsiteY0" fmla="*/ 0 h 2575570"/>
              <a:gd name="connsiteX1" fmla="*/ 2085799 w 2085799"/>
              <a:gd name="connsiteY1" fmla="*/ 2185780 h 2575570"/>
              <a:gd name="connsiteX2" fmla="*/ 1749198 w 2085799"/>
              <a:gd name="connsiteY2" fmla="*/ 2535706 h 2575570"/>
              <a:gd name="connsiteX3" fmla="*/ 1565443 w 2085799"/>
              <a:gd name="connsiteY3" fmla="*/ 2539273 h 2575570"/>
              <a:gd name="connsiteX4" fmla="*/ 39866 w 2085799"/>
              <a:gd name="connsiteY4" fmla="*/ 1071793 h 2575570"/>
              <a:gd name="connsiteX5" fmla="*/ 36299 w 2085799"/>
              <a:gd name="connsiteY5" fmla="*/ 888037 h 2575570"/>
              <a:gd name="connsiteX6" fmla="*/ 890517 w 2085799"/>
              <a:gd name="connsiteY6" fmla="*/ 0 h 25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799" h="2575570">
                <a:moveTo>
                  <a:pt x="2085799" y="0"/>
                </a:moveTo>
                <a:lnTo>
                  <a:pt x="2085799" y="2185780"/>
                </a:lnTo>
                <a:lnTo>
                  <a:pt x="1749198" y="2535706"/>
                </a:lnTo>
                <a:cubicBezTo>
                  <a:pt x="1699441" y="2587433"/>
                  <a:pt x="1617171" y="2589030"/>
                  <a:pt x="1565443" y="2539273"/>
                </a:cubicBezTo>
                <a:lnTo>
                  <a:pt x="39866" y="1071793"/>
                </a:lnTo>
                <a:cubicBezTo>
                  <a:pt x="-11862" y="1022035"/>
                  <a:pt x="-13459" y="939765"/>
                  <a:pt x="36299" y="888037"/>
                </a:cubicBezTo>
                <a:lnTo>
                  <a:pt x="890517" y="0"/>
                </a:lnTo>
                <a:close/>
              </a:path>
            </a:pathLst>
          </a:custGeom>
        </p:spPr>
      </p:pic>
      <p:pic>
        <p:nvPicPr>
          <p:cNvPr id="28" name="Picture 27" descr="A person raising the hands&#10;&#10;Description automatically generated with low confidence">
            <a:extLst>
              <a:ext uri="{FF2B5EF4-FFF2-40B4-BE49-F238E27FC236}">
                <a16:creationId xmlns:a16="http://schemas.microsoft.com/office/drawing/2014/main" id="{E6F56D80-0925-47C9-8DAD-36302ACC1FAB}"/>
              </a:ext>
            </a:extLst>
          </p:cNvPr>
          <p:cNvPicPr>
            <a:picLocks noChangeAspect="1"/>
          </p:cNvPicPr>
          <p:nvPr userDrawn="1"/>
        </p:nvPicPr>
        <p:blipFill>
          <a:blip r:embed="rId4">
            <a:extLst>
              <a:ext uri="{28A0092B-C50C-407E-A947-70E740481C1C}">
                <a14:useLocalDpi xmlns:a14="http://schemas.microsoft.com/office/drawing/2010/main" val="0"/>
              </a:ext>
            </a:extLst>
          </a:blip>
          <a:srcRect l="6232" t="3692" r="53398" b="10139"/>
          <a:stretch>
            <a:fillRect/>
          </a:stretch>
        </p:blipFill>
        <p:spPr>
          <a:xfrm>
            <a:off x="10179916" y="3985811"/>
            <a:ext cx="2015992" cy="2871841"/>
          </a:xfrm>
          <a:custGeom>
            <a:avLst/>
            <a:gdLst>
              <a:gd name="connsiteX0" fmla="*/ 1636667 w 2015992"/>
              <a:gd name="connsiteY0" fmla="*/ 25 h 2871841"/>
              <a:gd name="connsiteX1" fmla="*/ 1729284 w 2015992"/>
              <a:gd name="connsiteY1" fmla="*/ 36298 h 2871841"/>
              <a:gd name="connsiteX2" fmla="*/ 2015992 w 2015992"/>
              <a:gd name="connsiteY2" fmla="*/ 312087 h 2871841"/>
              <a:gd name="connsiteX3" fmla="*/ 2015992 w 2015992"/>
              <a:gd name="connsiteY3" fmla="*/ 2871841 h 2871841"/>
              <a:gd name="connsiteX4" fmla="*/ 1161833 w 2015992"/>
              <a:gd name="connsiteY4" fmla="*/ 2871841 h 2871841"/>
              <a:gd name="connsiteX5" fmla="*/ 39865 w 2015992"/>
              <a:gd name="connsiteY5" fmla="*/ 1792601 h 2871841"/>
              <a:gd name="connsiteX6" fmla="*/ 36298 w 2015992"/>
              <a:gd name="connsiteY6" fmla="*/ 1608845 h 2871841"/>
              <a:gd name="connsiteX7" fmla="*/ 1545529 w 2015992"/>
              <a:gd name="connsiteY7" fmla="*/ 39864 h 2871841"/>
              <a:gd name="connsiteX8" fmla="*/ 1636667 w 2015992"/>
              <a:gd name="connsiteY8" fmla="*/ 25 h 28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992" h="2871841">
                <a:moveTo>
                  <a:pt x="1636667" y="25"/>
                </a:moveTo>
                <a:cubicBezTo>
                  <a:pt x="1669921" y="-621"/>
                  <a:pt x="1703420" y="11419"/>
                  <a:pt x="1729284" y="36298"/>
                </a:cubicBezTo>
                <a:lnTo>
                  <a:pt x="2015992" y="312087"/>
                </a:lnTo>
                <a:lnTo>
                  <a:pt x="2015992" y="2871841"/>
                </a:lnTo>
                <a:lnTo>
                  <a:pt x="1161833" y="2871841"/>
                </a:lnTo>
                <a:lnTo>
                  <a:pt x="39865" y="1792601"/>
                </a:lnTo>
                <a:cubicBezTo>
                  <a:pt x="-11862" y="1742843"/>
                  <a:pt x="-13459" y="1660573"/>
                  <a:pt x="36298" y="1608845"/>
                </a:cubicBezTo>
                <a:lnTo>
                  <a:pt x="1545529" y="39864"/>
                </a:lnTo>
                <a:cubicBezTo>
                  <a:pt x="1570407" y="14001"/>
                  <a:pt x="1603414" y="669"/>
                  <a:pt x="1636667" y="25"/>
                </a:cubicBezTo>
                <a:close/>
              </a:path>
            </a:pathLst>
          </a:custGeom>
        </p:spPr>
      </p:pic>
      <p:sp>
        <p:nvSpPr>
          <p:cNvPr id="3" name="Subtitle 2">
            <a:extLst>
              <a:ext uri="{FF2B5EF4-FFF2-40B4-BE49-F238E27FC236}">
                <a16:creationId xmlns:a16="http://schemas.microsoft.com/office/drawing/2014/main" id="{F18436D0-60C8-4D11-9A2C-8E5F44D1459E}"/>
              </a:ext>
            </a:extLst>
          </p:cNvPr>
          <p:cNvSpPr>
            <a:spLocks noGrp="1"/>
          </p:cNvSpPr>
          <p:nvPr>
            <p:ph type="subTitle" idx="1"/>
          </p:nvPr>
        </p:nvSpPr>
        <p:spPr>
          <a:xfrm>
            <a:off x="622622" y="2872916"/>
            <a:ext cx="5749376" cy="394095"/>
          </a:xfrm>
        </p:spPr>
        <p:txBody>
          <a:bodyPr>
            <a:normAutofit/>
          </a:bodyPr>
          <a:lstStyle>
            <a:lvl1pPr marL="0" indent="0" algn="l" defTabSz="914400" rtl="0" eaLnBrk="1" latinLnBrk="0" hangingPunct="1">
              <a:buNone/>
              <a:defRPr lang="en-US" sz="2000" b="1" kern="1200" dirty="0">
                <a:solidFill>
                  <a:srgbClr val="8AE2E1"/>
                </a:solidFill>
                <a:latin typeface="Century Gothic" panose="020B0502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a:extLst>
              <a:ext uri="{FF2B5EF4-FFF2-40B4-BE49-F238E27FC236}">
                <a16:creationId xmlns:a16="http://schemas.microsoft.com/office/drawing/2014/main" id="{CFA0CEE2-8162-4BED-AD41-B656C0A6F8DE}"/>
              </a:ext>
            </a:extLst>
          </p:cNvPr>
          <p:cNvSpPr/>
          <p:nvPr userDrawn="1"/>
        </p:nvSpPr>
        <p:spPr>
          <a:xfrm rot="2633279">
            <a:off x="10469024" y="-271433"/>
            <a:ext cx="1417202" cy="1453112"/>
          </a:xfrm>
          <a:custGeom>
            <a:avLst/>
            <a:gdLst>
              <a:gd name="connsiteX0" fmla="*/ 0 w 1417202"/>
              <a:gd name="connsiteY0" fmla="*/ 778180 h 1453112"/>
              <a:gd name="connsiteX1" fmla="*/ 808988 w 1417202"/>
              <a:gd name="connsiteY1" fmla="*/ 0 h 1453112"/>
              <a:gd name="connsiteX2" fmla="*/ 1339709 w 1417202"/>
              <a:gd name="connsiteY2" fmla="*/ 0 h 1453112"/>
              <a:gd name="connsiteX3" fmla="*/ 1417202 w 1417202"/>
              <a:gd name="connsiteY3" fmla="*/ 77493 h 1453112"/>
              <a:gd name="connsiteX4" fmla="*/ 1417202 w 1417202"/>
              <a:gd name="connsiteY4" fmla="*/ 1375619 h 1453112"/>
              <a:gd name="connsiteX5" fmla="*/ 1339709 w 1417202"/>
              <a:gd name="connsiteY5" fmla="*/ 1453112 h 1453112"/>
              <a:gd name="connsiteX6" fmla="*/ 77493 w 1417202"/>
              <a:gd name="connsiteY6" fmla="*/ 1453112 h 1453112"/>
              <a:gd name="connsiteX7" fmla="*/ 0 w 1417202"/>
              <a:gd name="connsiteY7" fmla="*/ 1375619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202" h="1453112">
                <a:moveTo>
                  <a:pt x="0" y="778180"/>
                </a:moveTo>
                <a:lnTo>
                  <a:pt x="808988" y="0"/>
                </a:lnTo>
                <a:lnTo>
                  <a:pt x="1339709" y="0"/>
                </a:lnTo>
                <a:cubicBezTo>
                  <a:pt x="1382507" y="0"/>
                  <a:pt x="1417202" y="34695"/>
                  <a:pt x="1417202" y="77493"/>
                </a:cubicBezTo>
                <a:lnTo>
                  <a:pt x="1417202" y="1375619"/>
                </a:lnTo>
                <a:cubicBezTo>
                  <a:pt x="1417202" y="1418417"/>
                  <a:pt x="1382507" y="1453112"/>
                  <a:pt x="1339709" y="1453112"/>
                </a:cubicBezTo>
                <a:lnTo>
                  <a:pt x="77493" y="1453112"/>
                </a:lnTo>
                <a:cubicBezTo>
                  <a:pt x="34695" y="1453112"/>
                  <a:pt x="0" y="1418417"/>
                  <a:pt x="0" y="1375619"/>
                </a:cubicBezTo>
                <a:close/>
              </a:path>
            </a:pathLst>
          </a:custGeom>
          <a:gradFill flip="none" rotWithShape="1">
            <a:gsLst>
              <a:gs pos="0">
                <a:srgbClr val="FCB322">
                  <a:alpha val="34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755BDE2-51C3-4D95-825A-B5D89AA6DA9D}"/>
              </a:ext>
            </a:extLst>
          </p:cNvPr>
          <p:cNvSpPr/>
          <p:nvPr userDrawn="1"/>
        </p:nvSpPr>
        <p:spPr>
          <a:xfrm rot="2633279">
            <a:off x="10506807" y="5377262"/>
            <a:ext cx="1417202" cy="1453112"/>
          </a:xfrm>
          <a:custGeom>
            <a:avLst/>
            <a:gdLst>
              <a:gd name="connsiteX0" fmla="*/ 22697 w 1417202"/>
              <a:gd name="connsiteY0" fmla="*/ 22698 h 1453112"/>
              <a:gd name="connsiteX1" fmla="*/ 77493 w 1417202"/>
              <a:gd name="connsiteY1" fmla="*/ 0 h 1453112"/>
              <a:gd name="connsiteX2" fmla="*/ 1339709 w 1417202"/>
              <a:gd name="connsiteY2" fmla="*/ 0 h 1453112"/>
              <a:gd name="connsiteX3" fmla="*/ 1417202 w 1417202"/>
              <a:gd name="connsiteY3" fmla="*/ 77493 h 1453112"/>
              <a:gd name="connsiteX4" fmla="*/ 1417202 w 1417202"/>
              <a:gd name="connsiteY4" fmla="*/ 1091403 h 1453112"/>
              <a:gd name="connsiteX5" fmla="*/ 1041173 w 1417202"/>
              <a:gd name="connsiteY5" fmla="*/ 1453112 h 1453112"/>
              <a:gd name="connsiteX6" fmla="*/ 77493 w 1417202"/>
              <a:gd name="connsiteY6" fmla="*/ 1453112 h 1453112"/>
              <a:gd name="connsiteX7" fmla="*/ 0 w 1417202"/>
              <a:gd name="connsiteY7" fmla="*/ 1375619 h 1453112"/>
              <a:gd name="connsiteX8" fmla="*/ 0 w 1417202"/>
              <a:gd name="connsiteY8" fmla="*/ 77493 h 1453112"/>
              <a:gd name="connsiteX9" fmla="*/ 22697 w 1417202"/>
              <a:gd name="connsiteY9" fmla="*/ 22698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202" h="1453112">
                <a:moveTo>
                  <a:pt x="22697" y="22698"/>
                </a:moveTo>
                <a:cubicBezTo>
                  <a:pt x="36721" y="8674"/>
                  <a:pt x="56094" y="0"/>
                  <a:pt x="77493" y="0"/>
                </a:cubicBezTo>
                <a:lnTo>
                  <a:pt x="1339709" y="0"/>
                </a:lnTo>
                <a:cubicBezTo>
                  <a:pt x="1382507" y="0"/>
                  <a:pt x="1417202" y="34695"/>
                  <a:pt x="1417202" y="77493"/>
                </a:cubicBezTo>
                <a:lnTo>
                  <a:pt x="1417202" y="1091403"/>
                </a:lnTo>
                <a:lnTo>
                  <a:pt x="1041173" y="1453112"/>
                </a:lnTo>
                <a:lnTo>
                  <a:pt x="77493" y="1453112"/>
                </a:lnTo>
                <a:cubicBezTo>
                  <a:pt x="34695" y="1453112"/>
                  <a:pt x="0" y="1418417"/>
                  <a:pt x="0" y="1375619"/>
                </a:cubicBezTo>
                <a:lnTo>
                  <a:pt x="0" y="77493"/>
                </a:lnTo>
                <a:cubicBezTo>
                  <a:pt x="0" y="56094"/>
                  <a:pt x="8674" y="36720"/>
                  <a:pt x="22697" y="22698"/>
                </a:cubicBezTo>
                <a:close/>
              </a:path>
            </a:pathLst>
          </a:custGeom>
          <a:gradFill>
            <a:gsLst>
              <a:gs pos="0">
                <a:srgbClr val="E39EB4">
                  <a:alpha val="37000"/>
                </a:srgbClr>
              </a:gs>
              <a:gs pos="100000">
                <a:srgbClr val="E86888">
                  <a:alpha val="7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le 1">
            <a:extLst>
              <a:ext uri="{FF2B5EF4-FFF2-40B4-BE49-F238E27FC236}">
                <a16:creationId xmlns:a16="http://schemas.microsoft.com/office/drawing/2014/main" id="{0CD2850B-3401-4D3C-9D44-10F7EDC8CE46}"/>
              </a:ext>
            </a:extLst>
          </p:cNvPr>
          <p:cNvSpPr>
            <a:spLocks noGrp="1"/>
          </p:cNvSpPr>
          <p:nvPr>
            <p:ph type="ctrTitle"/>
          </p:nvPr>
        </p:nvSpPr>
        <p:spPr>
          <a:xfrm>
            <a:off x="622622" y="1101422"/>
            <a:ext cx="5749376" cy="1475238"/>
          </a:xfrm>
        </p:spPr>
        <p:txBody>
          <a:bodyPr anchor="b">
            <a:normAutofit/>
          </a:bodyPr>
          <a:lstStyle>
            <a:lvl1pPr algn="l">
              <a:defRPr sz="4800" b="1">
                <a:solidFill>
                  <a:schemeClr val="bg1"/>
                </a:solidFill>
                <a:latin typeface="Century Gothic" panose="020B0502020202020204" pitchFamily="34" charset="0"/>
              </a:defRPr>
            </a:lvl1pPr>
          </a:lstStyle>
          <a:p>
            <a:r>
              <a:rPr lang="en-US"/>
              <a:t>Click to edit Master title style</a:t>
            </a:r>
          </a:p>
        </p:txBody>
      </p:sp>
      <p:pic>
        <p:nvPicPr>
          <p:cNvPr id="23" name="Picture 22">
            <a:extLst>
              <a:ext uri="{FF2B5EF4-FFF2-40B4-BE49-F238E27FC236}">
                <a16:creationId xmlns:a16="http://schemas.microsoft.com/office/drawing/2014/main" id="{F4661FF3-F858-4356-A261-0ACB67538411}"/>
              </a:ext>
            </a:extLst>
          </p:cNvPr>
          <p:cNvPicPr>
            <a:picLocks noChangeAspect="1"/>
          </p:cNvPicPr>
          <p:nvPr/>
        </p:nvPicPr>
        <p:blipFill rotWithShape="1">
          <a:blip r:embed="rId5">
            <a:extLst>
              <a:ext uri="{28A0092B-C50C-407E-A947-70E740481C1C}">
                <a14:useLocalDpi xmlns:a14="http://schemas.microsoft.com/office/drawing/2010/main" val="0"/>
              </a:ext>
            </a:extLst>
          </a:blip>
          <a:srcRect l="27056" t="993" r="397" b="4123"/>
          <a:stretch/>
        </p:blipFill>
        <p:spPr>
          <a:xfrm>
            <a:off x="7731409" y="2620657"/>
            <a:ext cx="1958420" cy="1956806"/>
          </a:xfrm>
          <a:custGeom>
            <a:avLst/>
            <a:gdLst>
              <a:gd name="connsiteX0" fmla="*/ 781821 w 2209393"/>
              <a:gd name="connsiteY0" fmla="*/ 0 h 2207572"/>
              <a:gd name="connsiteX1" fmla="*/ 842962 w 2209393"/>
              <a:gd name="connsiteY1" fmla="*/ 144656 h 2207572"/>
              <a:gd name="connsiteX2" fmla="*/ 894996 w 2209393"/>
              <a:gd name="connsiteY2" fmla="*/ 245344 h 2207572"/>
              <a:gd name="connsiteX3" fmla="*/ 953015 w 2209393"/>
              <a:gd name="connsiteY3" fmla="*/ 342388 h 2207572"/>
              <a:gd name="connsiteX4" fmla="*/ 1015978 w 2209393"/>
              <a:gd name="connsiteY4" fmla="*/ 437612 h 2207572"/>
              <a:gd name="connsiteX5" fmla="*/ 1087525 w 2209393"/>
              <a:gd name="connsiteY5" fmla="*/ 528413 h 2207572"/>
              <a:gd name="connsiteX6" fmla="*/ 1163756 w 2209393"/>
              <a:gd name="connsiteY6" fmla="*/ 614790 h 2207572"/>
              <a:gd name="connsiteX7" fmla="*/ 1244150 w 2209393"/>
              <a:gd name="connsiteY7" fmla="*/ 697525 h 2207572"/>
              <a:gd name="connsiteX8" fmla="*/ 1418987 w 2209393"/>
              <a:gd name="connsiteY8" fmla="*/ 846084 h 2207572"/>
              <a:gd name="connsiteX9" fmla="*/ 2143310 w 2209393"/>
              <a:gd name="connsiteY9" fmla="*/ 1319600 h 2207572"/>
              <a:gd name="connsiteX10" fmla="*/ 2209393 w 2209393"/>
              <a:gd name="connsiteY10" fmla="*/ 1367212 h 2207572"/>
              <a:gd name="connsiteX11" fmla="*/ 1392189 w 2209393"/>
              <a:gd name="connsiteY11" fmla="*/ 2177652 h 2207572"/>
              <a:gd name="connsiteX12" fmla="*/ 1363309 w 2209393"/>
              <a:gd name="connsiteY12" fmla="*/ 2205751 h 2207572"/>
              <a:gd name="connsiteX13" fmla="*/ 1360803 w 2209393"/>
              <a:gd name="connsiteY13" fmla="*/ 2207572 h 2207572"/>
              <a:gd name="connsiteX14" fmla="*/ 1300294 w 2209393"/>
              <a:gd name="connsiteY14" fmla="*/ 2207572 h 2207572"/>
              <a:gd name="connsiteX15" fmla="*/ 1295144 w 2209393"/>
              <a:gd name="connsiteY15" fmla="*/ 2203670 h 2207572"/>
              <a:gd name="connsiteX16" fmla="*/ 1261842 w 2209393"/>
              <a:gd name="connsiteY16" fmla="*/ 2170888 h 2207572"/>
              <a:gd name="connsiteX17" fmla="*/ 88459 w 2209393"/>
              <a:gd name="connsiteY17" fmla="*/ 998546 h 2207572"/>
              <a:gd name="connsiteX18" fmla="*/ 41888 w 2209393"/>
              <a:gd name="connsiteY18" fmla="*/ 950414 h 2207572"/>
              <a:gd name="connsiteX19" fmla="*/ 0 w 2209393"/>
              <a:gd name="connsiteY19" fmla="*/ 842963 h 2207572"/>
              <a:gd name="connsiteX20" fmla="*/ 35384 w 2209393"/>
              <a:gd name="connsiteY20" fmla="*/ 747739 h 2207572"/>
              <a:gd name="connsiteX21" fmla="*/ 76752 w 2209393"/>
              <a:gd name="connsiteY21" fmla="*/ 704030 h 2207572"/>
              <a:gd name="connsiteX22" fmla="*/ 781821 w 2209393"/>
              <a:gd name="connsiteY22" fmla="*/ 0 h 220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9393" h="2207572">
                <a:moveTo>
                  <a:pt x="781821" y="0"/>
                </a:moveTo>
                <a:cubicBezTo>
                  <a:pt x="800294" y="49433"/>
                  <a:pt x="820847" y="96784"/>
                  <a:pt x="842962" y="144656"/>
                </a:cubicBezTo>
                <a:lnTo>
                  <a:pt x="894996" y="245344"/>
                </a:lnTo>
                <a:cubicBezTo>
                  <a:pt x="911908" y="278906"/>
                  <a:pt x="931941" y="310908"/>
                  <a:pt x="953015" y="342388"/>
                </a:cubicBezTo>
                <a:cubicBezTo>
                  <a:pt x="974090" y="373869"/>
                  <a:pt x="992041" y="407952"/>
                  <a:pt x="1015978" y="437612"/>
                </a:cubicBezTo>
                <a:lnTo>
                  <a:pt x="1087525" y="528413"/>
                </a:lnTo>
                <a:cubicBezTo>
                  <a:pt x="1111178" y="558710"/>
                  <a:pt x="1136635" y="587556"/>
                  <a:pt x="1163756" y="614790"/>
                </a:cubicBezTo>
                <a:cubicBezTo>
                  <a:pt x="1190554" y="642108"/>
                  <a:pt x="1215270" y="671508"/>
                  <a:pt x="1244150" y="697525"/>
                </a:cubicBezTo>
                <a:cubicBezTo>
                  <a:pt x="1300867" y="748779"/>
                  <a:pt x="1357845" y="801075"/>
                  <a:pt x="1418987" y="846084"/>
                </a:cubicBezTo>
                <a:cubicBezTo>
                  <a:pt x="1660167" y="1033409"/>
                  <a:pt x="1926584" y="1163496"/>
                  <a:pt x="2143310" y="1319600"/>
                </a:cubicBezTo>
                <a:cubicBezTo>
                  <a:pt x="2165945" y="1334950"/>
                  <a:pt x="2186758" y="1350301"/>
                  <a:pt x="2209393" y="1367212"/>
                </a:cubicBezTo>
                <a:cubicBezTo>
                  <a:pt x="1962749" y="1613076"/>
                  <a:pt x="1630508" y="1939594"/>
                  <a:pt x="1392189" y="2177652"/>
                </a:cubicBezTo>
                <a:cubicBezTo>
                  <a:pt x="1382562" y="2187279"/>
                  <a:pt x="1373455" y="2196905"/>
                  <a:pt x="1363309" y="2205751"/>
                </a:cubicBezTo>
                <a:lnTo>
                  <a:pt x="1360803" y="2207572"/>
                </a:lnTo>
                <a:lnTo>
                  <a:pt x="1300294" y="2207572"/>
                </a:lnTo>
                <a:lnTo>
                  <a:pt x="1295144" y="2203670"/>
                </a:lnTo>
                <a:cubicBezTo>
                  <a:pt x="1283696" y="2193262"/>
                  <a:pt x="1272768" y="2181815"/>
                  <a:pt x="1261842" y="2170888"/>
                </a:cubicBezTo>
                <a:lnTo>
                  <a:pt x="88459" y="998546"/>
                </a:lnTo>
                <a:cubicBezTo>
                  <a:pt x="72589" y="982676"/>
                  <a:pt x="56718" y="967064"/>
                  <a:pt x="41888" y="950414"/>
                </a:cubicBezTo>
                <a:cubicBezTo>
                  <a:pt x="16654" y="920078"/>
                  <a:pt x="1954" y="882371"/>
                  <a:pt x="0" y="842963"/>
                </a:cubicBezTo>
                <a:cubicBezTo>
                  <a:pt x="1412" y="808276"/>
                  <a:pt x="13803" y="774933"/>
                  <a:pt x="35384" y="747739"/>
                </a:cubicBezTo>
                <a:cubicBezTo>
                  <a:pt x="48393" y="732648"/>
                  <a:pt x="62442" y="718078"/>
                  <a:pt x="76752" y="704030"/>
                </a:cubicBezTo>
                <a:cubicBezTo>
                  <a:pt x="272662" y="508119"/>
                  <a:pt x="689980" y="91321"/>
                  <a:pt x="781821" y="0"/>
                </a:cubicBezTo>
                <a:close/>
              </a:path>
            </a:pathLst>
          </a:custGeom>
        </p:spPr>
      </p:pic>
      <p:sp>
        <p:nvSpPr>
          <p:cNvPr id="24" name="Freeform: Shape 23">
            <a:extLst>
              <a:ext uri="{FF2B5EF4-FFF2-40B4-BE49-F238E27FC236}">
                <a16:creationId xmlns:a16="http://schemas.microsoft.com/office/drawing/2014/main" id="{63CA7813-7C00-47BA-A8A2-16132128E549}"/>
              </a:ext>
            </a:extLst>
          </p:cNvPr>
          <p:cNvSpPr/>
          <p:nvPr/>
        </p:nvSpPr>
        <p:spPr>
          <a:xfrm>
            <a:off x="9157271" y="4055207"/>
            <a:ext cx="1261289" cy="1384718"/>
          </a:xfrm>
          <a:custGeom>
            <a:avLst/>
            <a:gdLst>
              <a:gd name="connsiteX0" fmla="*/ 885453 w 1000661"/>
              <a:gd name="connsiteY0" fmla="*/ 260637 h 1098584"/>
              <a:gd name="connsiteX1" fmla="*/ 848938 w 1000661"/>
              <a:gd name="connsiteY1" fmla="*/ 195793 h 1098584"/>
              <a:gd name="connsiteX2" fmla="*/ 809906 w 1000661"/>
              <a:gd name="connsiteY2" fmla="*/ 132837 h 1098584"/>
              <a:gd name="connsiteX3" fmla="*/ 717151 w 1000661"/>
              <a:gd name="connsiteY3" fmla="*/ 16159 h 1098584"/>
              <a:gd name="connsiteX4" fmla="*/ 702881 w 1000661"/>
              <a:gd name="connsiteY4" fmla="*/ 0 h 1098584"/>
              <a:gd name="connsiteX5" fmla="*/ 634889 w 1000661"/>
              <a:gd name="connsiteY5" fmla="*/ 70511 h 1098584"/>
              <a:gd name="connsiteX6" fmla="*/ 39956 w 1000661"/>
              <a:gd name="connsiteY6" fmla="*/ 665023 h 1098584"/>
              <a:gd name="connsiteX7" fmla="*/ 24637 w 1000661"/>
              <a:gd name="connsiteY7" fmla="*/ 680343 h 1098584"/>
              <a:gd name="connsiteX8" fmla="*/ 22748 w 1000661"/>
              <a:gd name="connsiteY8" fmla="*/ 750224 h 1098584"/>
              <a:gd name="connsiteX9" fmla="*/ 34080 w 1000661"/>
              <a:gd name="connsiteY9" fmla="*/ 761766 h 1098584"/>
              <a:gd name="connsiteX10" fmla="*/ 316542 w 1000661"/>
              <a:gd name="connsiteY10" fmla="*/ 1043807 h 1098584"/>
              <a:gd name="connsiteX11" fmla="*/ 343823 w 1000661"/>
              <a:gd name="connsiteY11" fmla="*/ 1069829 h 1098584"/>
              <a:gd name="connsiteX12" fmla="*/ 418321 w 1000661"/>
              <a:gd name="connsiteY12" fmla="*/ 1098579 h 1098584"/>
              <a:gd name="connsiteX13" fmla="*/ 531851 w 1000661"/>
              <a:gd name="connsiteY13" fmla="*/ 1047165 h 1098584"/>
              <a:gd name="connsiteX14" fmla="*/ 1000662 w 1000661"/>
              <a:gd name="connsiteY14" fmla="*/ 578144 h 1098584"/>
              <a:gd name="connsiteX15" fmla="*/ 885453 w 1000661"/>
              <a:gd name="connsiteY15" fmla="*/ 260637 h 10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661" h="1098584">
                <a:moveTo>
                  <a:pt x="885453" y="260637"/>
                </a:moveTo>
                <a:cubicBezTo>
                  <a:pt x="875589" y="237344"/>
                  <a:pt x="860900" y="218667"/>
                  <a:pt x="848938" y="195793"/>
                </a:cubicBezTo>
                <a:cubicBezTo>
                  <a:pt x="837019" y="174157"/>
                  <a:pt x="823987" y="153150"/>
                  <a:pt x="809906" y="132837"/>
                </a:cubicBezTo>
                <a:cubicBezTo>
                  <a:pt x="781743" y="91832"/>
                  <a:pt x="750748" y="52841"/>
                  <a:pt x="717151" y="16159"/>
                </a:cubicBezTo>
                <a:cubicBezTo>
                  <a:pt x="712744" y="10703"/>
                  <a:pt x="707707" y="5456"/>
                  <a:pt x="702881" y="0"/>
                </a:cubicBezTo>
                <a:lnTo>
                  <a:pt x="634889" y="70511"/>
                </a:lnTo>
                <a:lnTo>
                  <a:pt x="39956" y="665023"/>
                </a:lnTo>
                <a:cubicBezTo>
                  <a:pt x="34710" y="670060"/>
                  <a:pt x="29673" y="675096"/>
                  <a:pt x="24637" y="680343"/>
                </a:cubicBezTo>
                <a:cubicBezTo>
                  <a:pt x="-7890" y="714129"/>
                  <a:pt x="-7890" y="717906"/>
                  <a:pt x="22748" y="750224"/>
                </a:cubicBezTo>
                <a:lnTo>
                  <a:pt x="34080" y="761766"/>
                </a:lnTo>
                <a:lnTo>
                  <a:pt x="316542" y="1043807"/>
                </a:lnTo>
                <a:cubicBezTo>
                  <a:pt x="325356" y="1052831"/>
                  <a:pt x="334379" y="1061645"/>
                  <a:pt x="343823" y="1069829"/>
                </a:cubicBezTo>
                <a:cubicBezTo>
                  <a:pt x="364806" y="1087373"/>
                  <a:pt x="390998" y="1097467"/>
                  <a:pt x="418321" y="1098579"/>
                </a:cubicBezTo>
                <a:cubicBezTo>
                  <a:pt x="461886" y="1098957"/>
                  <a:pt x="503416" y="1080154"/>
                  <a:pt x="531851" y="1047165"/>
                </a:cubicBezTo>
                <a:cubicBezTo>
                  <a:pt x="687708" y="890342"/>
                  <a:pt x="843965" y="734002"/>
                  <a:pt x="1000662" y="578144"/>
                </a:cubicBezTo>
                <a:cubicBezTo>
                  <a:pt x="973633" y="468517"/>
                  <a:pt x="934999" y="362080"/>
                  <a:pt x="885453" y="260637"/>
                </a:cubicBezTo>
                <a:close/>
              </a:path>
            </a:pathLst>
          </a:custGeom>
          <a:solidFill>
            <a:srgbClr val="708BAC">
              <a:alpha val="44000"/>
            </a:srgbClr>
          </a:solidFill>
          <a:ln w="20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2EF45D-D54F-4056-A377-F929A967CD8F}"/>
              </a:ext>
            </a:extLst>
          </p:cNvPr>
          <p:cNvSpPr/>
          <p:nvPr/>
        </p:nvSpPr>
        <p:spPr>
          <a:xfrm>
            <a:off x="8512502" y="1232315"/>
            <a:ext cx="3284159" cy="3137660"/>
          </a:xfrm>
          <a:custGeom>
            <a:avLst/>
            <a:gdLst>
              <a:gd name="connsiteX0" fmla="*/ 2576782 w 2605533"/>
              <a:gd name="connsiteY0" fmla="*/ 1591346 h 2489305"/>
              <a:gd name="connsiteX1" fmla="*/ 2543625 w 2605533"/>
              <a:gd name="connsiteY1" fmla="*/ 1556090 h 2489305"/>
              <a:gd name="connsiteX2" fmla="*/ 1053670 w 2605533"/>
              <a:gd name="connsiteY2" fmla="*/ 65087 h 2489305"/>
              <a:gd name="connsiteX3" fmla="*/ 1018415 w 2605533"/>
              <a:gd name="connsiteY3" fmla="*/ 31720 h 2489305"/>
              <a:gd name="connsiteX4" fmla="*/ 855989 w 2605533"/>
              <a:gd name="connsiteY4" fmla="*/ 31720 h 2489305"/>
              <a:gd name="connsiteX5" fmla="*/ 817166 w 2605533"/>
              <a:gd name="connsiteY5" fmla="*/ 68864 h 2489305"/>
              <a:gd name="connsiteX6" fmla="*/ 0 w 2605533"/>
              <a:gd name="connsiteY6" fmla="*/ 880365 h 2489305"/>
              <a:gd name="connsiteX7" fmla="*/ 83941 w 2605533"/>
              <a:gd name="connsiteY7" fmla="*/ 1028730 h 2489305"/>
              <a:gd name="connsiteX8" fmla="*/ 543938 w 2605533"/>
              <a:gd name="connsiteY8" fmla="*/ 1476556 h 2489305"/>
              <a:gd name="connsiteX9" fmla="*/ 1159856 w 2605533"/>
              <a:gd name="connsiteY9" fmla="*/ 1785879 h 2489305"/>
              <a:gd name="connsiteX10" fmla="*/ 1733383 w 2605533"/>
              <a:gd name="connsiteY10" fmla="*/ 2300438 h 2489305"/>
              <a:gd name="connsiteX11" fmla="*/ 1840198 w 2605533"/>
              <a:gd name="connsiteY11" fmla="*/ 2489305 h 2489305"/>
              <a:gd name="connsiteX12" fmla="*/ 1845025 w 2605533"/>
              <a:gd name="connsiteY12" fmla="*/ 2485108 h 2489305"/>
              <a:gd name="connsiteX13" fmla="*/ 2539008 w 2605533"/>
              <a:gd name="connsiteY13" fmla="*/ 1791125 h 2489305"/>
              <a:gd name="connsiteX14" fmla="*/ 2578460 w 2605533"/>
              <a:gd name="connsiteY14" fmla="*/ 1747056 h 2489305"/>
              <a:gd name="connsiteX15" fmla="*/ 2605531 w 2605533"/>
              <a:gd name="connsiteY15" fmla="*/ 1665424 h 2489305"/>
              <a:gd name="connsiteX16" fmla="*/ 2576782 w 2605533"/>
              <a:gd name="connsiteY16" fmla="*/ 1591346 h 24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533" h="2489305">
                <a:moveTo>
                  <a:pt x="2576782" y="1591346"/>
                </a:moveTo>
                <a:cubicBezTo>
                  <a:pt x="2566499" y="1578964"/>
                  <a:pt x="2555796" y="1567422"/>
                  <a:pt x="2543625" y="1556090"/>
                </a:cubicBezTo>
                <a:lnTo>
                  <a:pt x="1053670" y="65087"/>
                </a:lnTo>
                <a:cubicBezTo>
                  <a:pt x="1042485" y="53377"/>
                  <a:pt x="1030713" y="42242"/>
                  <a:pt x="1018415" y="31720"/>
                </a:cubicBezTo>
                <a:cubicBezTo>
                  <a:pt x="972541" y="-10573"/>
                  <a:pt x="901871" y="-10573"/>
                  <a:pt x="855989" y="31720"/>
                </a:cubicBezTo>
                <a:cubicBezTo>
                  <a:pt x="842391" y="43394"/>
                  <a:pt x="829430" y="55795"/>
                  <a:pt x="817166" y="68864"/>
                </a:cubicBezTo>
                <a:cubicBezTo>
                  <a:pt x="586748" y="298863"/>
                  <a:pt x="232517" y="648268"/>
                  <a:pt x="0" y="880365"/>
                </a:cubicBezTo>
                <a:cubicBezTo>
                  <a:pt x="25602" y="931359"/>
                  <a:pt x="53513" y="981094"/>
                  <a:pt x="83941" y="1028730"/>
                </a:cubicBezTo>
                <a:cubicBezTo>
                  <a:pt x="198817" y="1212996"/>
                  <a:pt x="356659" y="1366661"/>
                  <a:pt x="543938" y="1476556"/>
                </a:cubicBezTo>
                <a:cubicBezTo>
                  <a:pt x="728399" y="1590716"/>
                  <a:pt x="942658" y="1665424"/>
                  <a:pt x="1159856" y="1785879"/>
                </a:cubicBezTo>
                <a:cubicBezTo>
                  <a:pt x="1391218" y="1906502"/>
                  <a:pt x="1588480" y="2083450"/>
                  <a:pt x="1733383" y="2300438"/>
                </a:cubicBezTo>
                <a:cubicBezTo>
                  <a:pt x="1772668" y="2361232"/>
                  <a:pt x="1808343" y="2424314"/>
                  <a:pt x="1840198" y="2489305"/>
                </a:cubicBezTo>
                <a:lnTo>
                  <a:pt x="1845025" y="2485108"/>
                </a:lnTo>
                <a:cubicBezTo>
                  <a:pt x="2076430" y="2253851"/>
                  <a:pt x="2307750" y="2022530"/>
                  <a:pt x="2539008" y="1791125"/>
                </a:cubicBezTo>
                <a:cubicBezTo>
                  <a:pt x="2552921" y="1777149"/>
                  <a:pt x="2566100" y="1762438"/>
                  <a:pt x="2578460" y="1747056"/>
                </a:cubicBezTo>
                <a:cubicBezTo>
                  <a:pt x="2596193" y="1723553"/>
                  <a:pt x="2605699" y="1694866"/>
                  <a:pt x="2605531" y="1665424"/>
                </a:cubicBezTo>
                <a:cubicBezTo>
                  <a:pt x="2603831" y="1638353"/>
                  <a:pt x="2593800" y="1612472"/>
                  <a:pt x="2576782" y="1591346"/>
                </a:cubicBezTo>
                <a:close/>
              </a:path>
            </a:pathLst>
          </a:custGeom>
          <a:solidFill>
            <a:srgbClr val="708BAC">
              <a:alpha val="44000"/>
            </a:srgbClr>
          </a:solidFill>
          <a:ln w="20955" cap="flat">
            <a:noFill/>
            <a:prstDash val="solid"/>
            <a:miter/>
          </a:ln>
        </p:spPr>
        <p:txBody>
          <a:bodyPr rtlCol="0" anchor="ctr"/>
          <a:lstStyle/>
          <a:p>
            <a:endParaRPr lang="en-US"/>
          </a:p>
        </p:txBody>
      </p:sp>
    </p:spTree>
    <p:extLst>
      <p:ext uri="{BB962C8B-B14F-4D97-AF65-F5344CB8AC3E}">
        <p14:creationId xmlns:p14="http://schemas.microsoft.com/office/powerpoint/2010/main" val="312034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a:normAutofit/>
          </a:bodyPr>
          <a:lstStyle>
            <a:lvl1pPr marL="0" indent="0">
              <a:buNone/>
              <a:defRPr sz="1000"/>
            </a:lvl1pPr>
          </a:lstStyle>
          <a:p>
            <a:r>
              <a:rPr lang="en-US"/>
              <a:t>ICON</a:t>
            </a:r>
          </a:p>
        </p:txBody>
      </p:sp>
      <p:sp>
        <p:nvSpPr>
          <p:cNvPr id="36" name="Picture Placeholder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a:normAutofit/>
          </a:bodyPr>
          <a:lstStyle>
            <a:lvl1pPr marL="0" indent="0">
              <a:buNone/>
              <a:defRPr sz="1000"/>
            </a:lvl1pPr>
          </a:lstStyle>
          <a:p>
            <a:r>
              <a:rPr lang="en-US"/>
              <a:t>ICON</a:t>
            </a:r>
          </a:p>
        </p:txBody>
      </p:sp>
      <p:sp>
        <p:nvSpPr>
          <p:cNvPr id="37" name="Picture Placeholder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a:normAutofit/>
          </a:bodyPr>
          <a:lstStyle>
            <a:lvl1pPr marL="0" indent="0">
              <a:buNone/>
              <a:defRPr sz="1000"/>
            </a:lvl1pPr>
          </a:lstStyle>
          <a:p>
            <a:r>
              <a:rPr lang="en-US"/>
              <a:t>ICON</a:t>
            </a:r>
          </a:p>
        </p:txBody>
      </p:sp>
      <p:sp>
        <p:nvSpPr>
          <p:cNvPr id="38" name="Picture Placeholder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a:normAutofit/>
          </a:bodyPr>
          <a:lstStyle>
            <a:lvl1pPr marL="0" indent="0">
              <a:buNone/>
              <a:defRPr sz="1000"/>
            </a:lvl1pPr>
          </a:lstStyle>
          <a:p>
            <a:r>
              <a:rPr lang="en-US"/>
              <a:t>ICON</a:t>
            </a:r>
          </a:p>
        </p:txBody>
      </p:sp>
      <p:sp>
        <p:nvSpPr>
          <p:cNvPr id="40" name="Text Placeholder 39">
            <a:extLst>
              <a:ext uri="{FF2B5EF4-FFF2-40B4-BE49-F238E27FC236}">
                <a16:creationId xmlns:a16="http://schemas.microsoft.com/office/drawing/2014/main" id="{26074907-686A-4144-BB8F-791A360F4CA9}"/>
              </a:ext>
            </a:extLst>
          </p:cNvPr>
          <p:cNvSpPr>
            <a:spLocks noGrp="1"/>
          </p:cNvSpPr>
          <p:nvPr>
            <p:ph type="body" sz="quarter" idx="14"/>
          </p:nvPr>
        </p:nvSpPr>
        <p:spPr>
          <a:xfrm>
            <a:off x="439643" y="4491306"/>
            <a:ext cx="2158999"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1" name="Text Placeholder 39">
            <a:extLst>
              <a:ext uri="{FF2B5EF4-FFF2-40B4-BE49-F238E27FC236}">
                <a16:creationId xmlns:a16="http://schemas.microsoft.com/office/drawing/2014/main" id="{008E0623-EC20-45C5-91A6-0F11089BC4D6}"/>
              </a:ext>
            </a:extLst>
          </p:cNvPr>
          <p:cNvSpPr>
            <a:spLocks noGrp="1"/>
          </p:cNvSpPr>
          <p:nvPr>
            <p:ph type="body" sz="quarter" idx="15"/>
          </p:nvPr>
        </p:nvSpPr>
        <p:spPr>
          <a:xfrm>
            <a:off x="3580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4" name="Text Placeholder 39">
            <a:extLst>
              <a:ext uri="{FF2B5EF4-FFF2-40B4-BE49-F238E27FC236}">
                <a16:creationId xmlns:a16="http://schemas.microsoft.com/office/drawing/2014/main" id="{61293D0A-B2E6-4C99-A936-14475FCCE59B}"/>
              </a:ext>
            </a:extLst>
          </p:cNvPr>
          <p:cNvSpPr>
            <a:spLocks noGrp="1"/>
          </p:cNvSpPr>
          <p:nvPr>
            <p:ph type="body" sz="quarter" idx="16"/>
          </p:nvPr>
        </p:nvSpPr>
        <p:spPr>
          <a:xfrm>
            <a:off x="6628138"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5" name="Text Placeholder 39">
            <a:extLst>
              <a:ext uri="{FF2B5EF4-FFF2-40B4-BE49-F238E27FC236}">
                <a16:creationId xmlns:a16="http://schemas.microsoft.com/office/drawing/2014/main" id="{1527FC22-EC4A-4577-9F30-4B76AC7BCE0A}"/>
              </a:ext>
            </a:extLst>
          </p:cNvPr>
          <p:cNvSpPr>
            <a:spLocks noGrp="1"/>
          </p:cNvSpPr>
          <p:nvPr>
            <p:ph type="body" sz="quarter" idx="17"/>
          </p:nvPr>
        </p:nvSpPr>
        <p:spPr>
          <a:xfrm>
            <a:off x="9676136" y="4491306"/>
            <a:ext cx="1983726" cy="601662"/>
          </a:xfrm>
        </p:spPr>
        <p:txBody>
          <a:bodyPr>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7" name="Text Placeholder 46">
            <a:extLst>
              <a:ext uri="{FF2B5EF4-FFF2-40B4-BE49-F238E27FC236}">
                <a16:creationId xmlns:a16="http://schemas.microsoft.com/office/drawing/2014/main" id="{ED77457B-088A-4D58-BA8E-B758F3A6A0B0}"/>
              </a:ext>
            </a:extLst>
          </p:cNvPr>
          <p:cNvSpPr>
            <a:spLocks noGrp="1"/>
          </p:cNvSpPr>
          <p:nvPr>
            <p:ph type="body" sz="quarter" idx="18" hasCustomPrompt="1"/>
          </p:nvPr>
        </p:nvSpPr>
        <p:spPr>
          <a:xfrm>
            <a:off x="233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48" name="Text Placeholder 46">
            <a:extLst>
              <a:ext uri="{FF2B5EF4-FFF2-40B4-BE49-F238E27FC236}">
                <a16:creationId xmlns:a16="http://schemas.microsoft.com/office/drawing/2014/main" id="{DD29B92B-5D6C-4077-8F1A-743E03C13A11}"/>
              </a:ext>
            </a:extLst>
          </p:cNvPr>
          <p:cNvSpPr>
            <a:spLocks noGrp="1"/>
          </p:cNvSpPr>
          <p:nvPr>
            <p:ph type="body" sz="quarter" idx="19" hasCustomPrompt="1"/>
          </p:nvPr>
        </p:nvSpPr>
        <p:spPr>
          <a:xfrm>
            <a:off x="3281457"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49" name="Text Placeholder 46">
            <a:extLst>
              <a:ext uri="{FF2B5EF4-FFF2-40B4-BE49-F238E27FC236}">
                <a16:creationId xmlns:a16="http://schemas.microsoft.com/office/drawing/2014/main" id="{13F3E81B-98F9-43EF-B142-E08146C84EC6}"/>
              </a:ext>
            </a:extLst>
          </p:cNvPr>
          <p:cNvSpPr>
            <a:spLocks noGrp="1"/>
          </p:cNvSpPr>
          <p:nvPr>
            <p:ph type="body" sz="quarter" idx="20" hasCustomPrompt="1"/>
          </p:nvPr>
        </p:nvSpPr>
        <p:spPr>
          <a:xfrm>
            <a:off x="6326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0" name="Text Placeholder 46">
            <a:extLst>
              <a:ext uri="{FF2B5EF4-FFF2-40B4-BE49-F238E27FC236}">
                <a16:creationId xmlns:a16="http://schemas.microsoft.com/office/drawing/2014/main" id="{DBC70D5F-BACB-4A84-A4D0-71ECD4393E28}"/>
              </a:ext>
            </a:extLst>
          </p:cNvPr>
          <p:cNvSpPr>
            <a:spLocks noGrp="1"/>
          </p:cNvSpPr>
          <p:nvPr>
            <p:ph type="body" sz="quarter" idx="21" hasCustomPrompt="1"/>
          </p:nvPr>
        </p:nvSpPr>
        <p:spPr>
          <a:xfrm>
            <a:off x="9374144" y="4019516"/>
            <a:ext cx="2585943" cy="369311"/>
          </a:xfrm>
        </p:spPr>
        <p:txBody>
          <a:bodyPr>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 name="Title 1">
            <a:extLst>
              <a:ext uri="{FF2B5EF4-FFF2-40B4-BE49-F238E27FC236}">
                <a16:creationId xmlns:a16="http://schemas.microsoft.com/office/drawing/2014/main" id="{CDFE23D0-0FF0-42C6-B15F-A719DFDD52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99623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13843-CE84-BD3A-E218-4B5BB0B75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5F975-0380-27F3-F9EE-0CF397A3D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572FD-B1D0-7B63-AEFE-91C8066F5F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1A21F-CDD1-4EE6-988F-9C183B8BC55B}" type="datetimeFigureOut">
              <a:rPr lang="en-US" smtClean="0"/>
              <a:t>1/29/24</a:t>
            </a:fld>
            <a:endParaRPr lang="en-US"/>
          </a:p>
        </p:txBody>
      </p:sp>
      <p:sp>
        <p:nvSpPr>
          <p:cNvPr id="5" name="Footer Placeholder 4">
            <a:extLst>
              <a:ext uri="{FF2B5EF4-FFF2-40B4-BE49-F238E27FC236}">
                <a16:creationId xmlns:a16="http://schemas.microsoft.com/office/drawing/2014/main" id="{B1CACC8D-13B4-25E4-4DDB-71857A44E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3ADF8A-7790-8A81-4A8A-009937962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69623-DC54-4AF3-BAB5-00E2904839A7}" type="slidenum">
              <a:rPr lang="en-US" smtClean="0"/>
              <a:t>‹#›</a:t>
            </a:fld>
            <a:endParaRPr lang="en-US"/>
          </a:p>
        </p:txBody>
      </p:sp>
    </p:spTree>
    <p:extLst>
      <p:ext uri="{BB962C8B-B14F-4D97-AF65-F5344CB8AC3E}">
        <p14:creationId xmlns:p14="http://schemas.microsoft.com/office/powerpoint/2010/main" val="3271596267"/>
      </p:ext>
    </p:extLst>
  </p:cSld>
  <p:clrMap bg1="lt1" tx1="dk1" bg2="lt2" tx2="dk2" accent1="accent1" accent2="accent2" accent3="accent3" accent4="accent4" accent5="accent5" accent6="accent6" hlink="hlink" folHlink="folHlink"/>
  <p:sldLayoutIdLst>
    <p:sldLayoutId id="2147483655"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77288C-CB8C-4000-9283-7E5472854476}"/>
              </a:ext>
            </a:extLst>
          </p:cNvPr>
          <p:cNvSpPr/>
          <p:nvPr userDrawn="1"/>
        </p:nvSpPr>
        <p:spPr>
          <a:xfrm flipV="1">
            <a:off x="0" y="0"/>
            <a:ext cx="12192000" cy="1557338"/>
          </a:xfrm>
          <a:prstGeom prst="rect">
            <a:avLst/>
          </a:prstGeom>
          <a:solidFill>
            <a:srgbClr val="E5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4975"/>
              </a:solidFill>
            </a:endParaRPr>
          </a:p>
        </p:txBody>
      </p:sp>
      <p:sp>
        <p:nvSpPr>
          <p:cNvPr id="2" name="Title Placeholder 1">
            <a:extLst>
              <a:ext uri="{FF2B5EF4-FFF2-40B4-BE49-F238E27FC236}">
                <a16:creationId xmlns:a16="http://schemas.microsoft.com/office/drawing/2014/main" id="{09506AB4-B61D-42D7-B02A-A6C4FEBE63DC}"/>
              </a:ext>
            </a:extLst>
          </p:cNvPr>
          <p:cNvSpPr>
            <a:spLocks noGrp="1"/>
          </p:cNvSpPr>
          <p:nvPr>
            <p:ph type="title"/>
          </p:nvPr>
        </p:nvSpPr>
        <p:spPr>
          <a:xfrm>
            <a:off x="838200" y="365125"/>
            <a:ext cx="10515600" cy="10064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84440-F089-440E-BD10-C43F3699CBE6}"/>
              </a:ext>
            </a:extLst>
          </p:cNvPr>
          <p:cNvSpPr>
            <a:spLocks noGrp="1"/>
          </p:cNvSpPr>
          <p:nvPr>
            <p:ph type="body" idx="1"/>
          </p:nvPr>
        </p:nvSpPr>
        <p:spPr>
          <a:xfrm>
            <a:off x="838200" y="2179319"/>
            <a:ext cx="10515600" cy="3497581"/>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AFCD8-E666-4878-8413-C12351707E4A}"/>
              </a:ext>
            </a:extLst>
          </p:cNvPr>
          <p:cNvSpPr>
            <a:spLocks noGrp="1"/>
          </p:cNvSpPr>
          <p:nvPr>
            <p:ph type="dt" sz="half" idx="2"/>
          </p:nvPr>
        </p:nvSpPr>
        <p:spPr>
          <a:xfrm>
            <a:off x="838200" y="61582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25DE-A54A-4259-93E8-C37C937064EE}" type="datetimeFigureOut">
              <a:rPr lang="en-US" smtClean="0"/>
              <a:t>1/29/24</a:t>
            </a:fld>
            <a:endParaRPr lang="en-US"/>
          </a:p>
        </p:txBody>
      </p:sp>
      <p:sp>
        <p:nvSpPr>
          <p:cNvPr id="5" name="Footer Placeholder 4">
            <a:extLst>
              <a:ext uri="{FF2B5EF4-FFF2-40B4-BE49-F238E27FC236}">
                <a16:creationId xmlns:a16="http://schemas.microsoft.com/office/drawing/2014/main" id="{FC8168A6-6F2A-4F8D-BAD1-EDFD99041B21}"/>
              </a:ext>
            </a:extLst>
          </p:cNvPr>
          <p:cNvSpPr>
            <a:spLocks noGrp="1"/>
          </p:cNvSpPr>
          <p:nvPr>
            <p:ph type="ftr" sz="quarter" idx="3"/>
          </p:nvPr>
        </p:nvSpPr>
        <p:spPr>
          <a:xfrm>
            <a:off x="4038600" y="61582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F4115-9215-47EE-A864-FDC1E8E4D9D5}"/>
              </a:ext>
            </a:extLst>
          </p:cNvPr>
          <p:cNvSpPr>
            <a:spLocks noGrp="1"/>
          </p:cNvSpPr>
          <p:nvPr>
            <p:ph type="sldNum" sz="quarter" idx="4"/>
          </p:nvPr>
        </p:nvSpPr>
        <p:spPr>
          <a:xfrm>
            <a:off x="8610600" y="61582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8E447-13C0-421B-B222-9B30BD94899B}" type="slidenum">
              <a:rPr lang="en-US" smtClean="0"/>
              <a:t>‹#›</a:t>
            </a:fld>
            <a:endParaRPr lang="en-US"/>
          </a:p>
        </p:txBody>
      </p:sp>
      <p:cxnSp>
        <p:nvCxnSpPr>
          <p:cNvPr id="9" name="Straight Connector 8">
            <a:extLst>
              <a:ext uri="{FF2B5EF4-FFF2-40B4-BE49-F238E27FC236}">
                <a16:creationId xmlns:a16="http://schemas.microsoft.com/office/drawing/2014/main" id="{A2F108D2-8E32-4132-A67A-A1AC4AF210C0}"/>
              </a:ext>
            </a:extLst>
          </p:cNvPr>
          <p:cNvCxnSpPr>
            <a:cxnSpLocks/>
          </p:cNvCxnSpPr>
          <p:nvPr userDrawn="1"/>
        </p:nvCxnSpPr>
        <p:spPr>
          <a:xfrm>
            <a:off x="0" y="1545840"/>
            <a:ext cx="12192000" cy="0"/>
          </a:xfrm>
          <a:prstGeom prst="line">
            <a:avLst/>
          </a:prstGeom>
          <a:ln w="44450">
            <a:solidFill>
              <a:srgbClr val="0749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684454"/>
      </p:ext>
    </p:extLst>
  </p:cSld>
  <p:clrMap bg1="lt1" tx1="dk1" bg2="lt2" tx2="dk2" accent1="accent1" accent2="accent2" accent3="accent3" accent4="accent4" accent5="accent5" accent6="accent6" hlink="hlink" folHlink="folHlink"/>
  <p:sldLayoutIdLst>
    <p:sldLayoutId id="2147483650" r:id="rId1"/>
    <p:sldLayoutId id="2147483666" r:id="rId2"/>
    <p:sldLayoutId id="2147483667" r:id="rId3"/>
  </p:sldLayoutIdLst>
  <p:txStyles>
    <p:titleStyle>
      <a:lvl1pPr algn="l" defTabSz="914400" rtl="0" eaLnBrk="1" latinLnBrk="0" hangingPunct="1">
        <a:lnSpc>
          <a:spcPct val="90000"/>
        </a:lnSpc>
        <a:spcBef>
          <a:spcPct val="0"/>
        </a:spcBef>
        <a:buNone/>
        <a:defRPr sz="3600" b="1" kern="1200">
          <a:solidFill>
            <a:srgbClr val="074975"/>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0"/>
        </a:spcBef>
        <a:spcAft>
          <a:spcPts val="1200"/>
        </a:spcAft>
        <a:buClr>
          <a:srgbClr val="074975"/>
        </a:buClr>
        <a:buFont typeface="Wingdings" panose="05000000000000000000" pitchFamily="2" charset="2"/>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0"/>
        </a:spcBef>
        <a:spcAft>
          <a:spcPts val="800"/>
        </a:spcAft>
        <a:buClr>
          <a:srgbClr val="074975"/>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0"/>
        </a:spcBef>
        <a:spcAft>
          <a:spcPts val="600"/>
        </a:spcAft>
        <a:buClr>
          <a:srgbClr val="074975"/>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24.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41_6EE32015.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42_D88DBB59.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arlingtonva.us/Government/Projects/Project-Types/Transportation-Projects/NCS-Shared-Street-Pilo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mailto:mstafford@arlingtonva.us" TargetMode="External"/><Relationship Id="rId5" Type="http://schemas.openxmlformats.org/officeDocument/2006/relationships/hyperlink" Target="mailto:bshelton@arlingtonva.us" TargetMode="External"/><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7E2F52A-890E-46E9-922C-25325774E880}"/>
              </a:ext>
            </a:extLst>
          </p:cNvPr>
          <p:cNvSpPr>
            <a:spLocks noGrp="1"/>
          </p:cNvSpPr>
          <p:nvPr>
            <p:ph type="subTitle" idx="1"/>
          </p:nvPr>
        </p:nvSpPr>
        <p:spPr>
          <a:xfrm>
            <a:off x="642502" y="2312776"/>
            <a:ext cx="6016206" cy="394095"/>
          </a:xfrm>
        </p:spPr>
        <p:txBody>
          <a:bodyPr>
            <a:noAutofit/>
          </a:bodyPr>
          <a:lstStyle/>
          <a:p>
            <a:pPr>
              <a:spcAft>
                <a:spcPts val="0"/>
              </a:spcAft>
            </a:pPr>
            <a:r>
              <a:rPr lang="en-US" sz="1800"/>
              <a:t>Shared Streets Pilot Projects</a:t>
            </a:r>
          </a:p>
          <a:p>
            <a:pPr>
              <a:spcAft>
                <a:spcPts val="0"/>
              </a:spcAft>
            </a:pPr>
            <a:r>
              <a:rPr lang="en-US" sz="1800"/>
              <a:t>Bluemont Civic Association</a:t>
            </a:r>
          </a:p>
          <a:p>
            <a:pPr>
              <a:spcAft>
                <a:spcPts val="0"/>
              </a:spcAft>
            </a:pPr>
            <a:r>
              <a:rPr lang="en-US" sz="1800"/>
              <a:t>January 31, 2024</a:t>
            </a:r>
          </a:p>
          <a:p>
            <a:endParaRPr lang="en-US" sz="1800"/>
          </a:p>
        </p:txBody>
      </p:sp>
      <p:sp>
        <p:nvSpPr>
          <p:cNvPr id="4" name="Title 3">
            <a:extLst>
              <a:ext uri="{FF2B5EF4-FFF2-40B4-BE49-F238E27FC236}">
                <a16:creationId xmlns:a16="http://schemas.microsoft.com/office/drawing/2014/main" id="{5CD2EEB0-3B8F-4227-A68C-F5572CEFD5F0}"/>
              </a:ext>
            </a:extLst>
          </p:cNvPr>
          <p:cNvSpPr>
            <a:spLocks noGrp="1"/>
          </p:cNvSpPr>
          <p:nvPr>
            <p:ph type="ctrTitle"/>
          </p:nvPr>
        </p:nvSpPr>
        <p:spPr>
          <a:xfrm>
            <a:off x="642502" y="622281"/>
            <a:ext cx="7640364" cy="1475238"/>
          </a:xfrm>
        </p:spPr>
        <p:txBody>
          <a:bodyPr>
            <a:noAutofit/>
          </a:bodyPr>
          <a:lstStyle/>
          <a:p>
            <a:br>
              <a:rPr lang="en-US" sz="2800"/>
            </a:br>
            <a:br>
              <a:rPr lang="en-US" sz="2600"/>
            </a:br>
            <a:r>
              <a:rPr lang="en-US" sz="2600"/>
              <a:t>Neighborhood Complete Streets</a:t>
            </a:r>
          </a:p>
        </p:txBody>
      </p:sp>
      <p:sp>
        <p:nvSpPr>
          <p:cNvPr id="6" name="TextBox 5">
            <a:extLst>
              <a:ext uri="{FF2B5EF4-FFF2-40B4-BE49-F238E27FC236}">
                <a16:creationId xmlns:a16="http://schemas.microsoft.com/office/drawing/2014/main" id="{75692C2E-C8D4-4C26-9C87-319D72519574}"/>
              </a:ext>
            </a:extLst>
          </p:cNvPr>
          <p:cNvSpPr txBox="1"/>
          <p:nvPr/>
        </p:nvSpPr>
        <p:spPr>
          <a:xfrm>
            <a:off x="642502" y="3841306"/>
            <a:ext cx="6016206" cy="1200329"/>
          </a:xfrm>
          <a:prstGeom prst="rect">
            <a:avLst/>
          </a:prstGeom>
          <a:noFill/>
        </p:spPr>
        <p:txBody>
          <a:bodyPr wrap="square" lIns="91440" tIns="45720" rIns="91440" bIns="45720" rtlCol="0" anchor="t">
            <a:spAutoFit/>
          </a:bodyPr>
          <a:lstStyle/>
          <a:p>
            <a:endParaRPr lang="en-US">
              <a:solidFill>
                <a:schemeClr val="bg1"/>
              </a:solidFill>
              <a:latin typeface="Century Gothic"/>
            </a:endParaRPr>
          </a:p>
          <a:p>
            <a:r>
              <a:rPr lang="en-US">
                <a:solidFill>
                  <a:schemeClr val="bg1"/>
                </a:solidFill>
                <a:latin typeface="Century Gothic"/>
              </a:rPr>
              <a:t>Brian Shelton – Project Manager</a:t>
            </a:r>
          </a:p>
          <a:p>
            <a:r>
              <a:rPr lang="en-US">
                <a:solidFill>
                  <a:schemeClr val="bg1"/>
                </a:solidFill>
                <a:latin typeface="Century Gothic"/>
              </a:rPr>
              <a:t>Michelle Stafford – NCS Program Manager</a:t>
            </a:r>
          </a:p>
          <a:p>
            <a:endParaRPr lang="en-US">
              <a:solidFill>
                <a:schemeClr val="bg1"/>
              </a:solidFill>
              <a:latin typeface="Century Gothic"/>
            </a:endParaRPr>
          </a:p>
        </p:txBody>
      </p:sp>
      <p:cxnSp>
        <p:nvCxnSpPr>
          <p:cNvPr id="7" name="Straight Connector 6">
            <a:extLst>
              <a:ext uri="{FF2B5EF4-FFF2-40B4-BE49-F238E27FC236}">
                <a16:creationId xmlns:a16="http://schemas.microsoft.com/office/drawing/2014/main" id="{BF1C2046-AEE3-4B02-AB26-2117EC34341B}"/>
              </a:ext>
            </a:extLst>
          </p:cNvPr>
          <p:cNvCxnSpPr>
            <a:cxnSpLocks/>
          </p:cNvCxnSpPr>
          <p:nvPr/>
        </p:nvCxnSpPr>
        <p:spPr>
          <a:xfrm>
            <a:off x="744102" y="3429000"/>
            <a:ext cx="6036086" cy="0"/>
          </a:xfrm>
          <a:prstGeom prst="line">
            <a:avLst/>
          </a:prstGeom>
          <a:ln w="19050">
            <a:solidFill>
              <a:srgbClr val="8AE2E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DF7C4F5-7656-4767-896A-6A2ABE482A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008" y="5312389"/>
            <a:ext cx="2999161" cy="9233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0FD1FD2-5AD5-474B-8D86-5CA22FD04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582" y="5259912"/>
            <a:ext cx="2184262" cy="1028284"/>
          </a:xfrm>
          <a:prstGeom prst="rect">
            <a:avLst/>
          </a:prstGeom>
        </p:spPr>
      </p:pic>
    </p:spTree>
    <p:extLst>
      <p:ext uri="{BB962C8B-B14F-4D97-AF65-F5344CB8AC3E}">
        <p14:creationId xmlns:p14="http://schemas.microsoft.com/office/powerpoint/2010/main" val="1592490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41E10DC-BBC4-58B8-46B2-02E97472D1A5}"/>
              </a:ext>
            </a:extLst>
          </p:cNvPr>
          <p:cNvSpPr/>
          <p:nvPr/>
        </p:nvSpPr>
        <p:spPr>
          <a:xfrm>
            <a:off x="92987" y="78366"/>
            <a:ext cx="3867438" cy="6701268"/>
          </a:xfrm>
          <a:prstGeom prst="roundRect">
            <a:avLst/>
          </a:prstGeom>
          <a:solidFill>
            <a:schemeClr val="tx2">
              <a:lumMod val="20000"/>
              <a:lumOff val="8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AF249B0-2935-4239-ADCA-137054D94EAD}"/>
              </a:ext>
            </a:extLst>
          </p:cNvPr>
          <p:cNvSpPr txBox="1">
            <a:spLocks/>
          </p:cNvSpPr>
          <p:nvPr/>
        </p:nvSpPr>
        <p:spPr>
          <a:xfrm>
            <a:off x="256753" y="277093"/>
            <a:ext cx="3581401" cy="26347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a:solidFill>
                  <a:srgbClr val="074975"/>
                </a:solidFill>
                <a:latin typeface="Century Gothic"/>
              </a:rPr>
              <a:t>N Wakefield Street </a:t>
            </a:r>
            <a:endParaRPr lang="en-US" sz="2200" b="1">
              <a:solidFill>
                <a:srgbClr val="074975"/>
              </a:solidFill>
              <a:latin typeface="Century Gothic" panose="020B0502020202020204" pitchFamily="34" charset="0"/>
            </a:endParaRPr>
          </a:p>
          <a:p>
            <a:pPr algn="ctr"/>
            <a:r>
              <a:rPr lang="en-US" sz="1600" b="1">
                <a:solidFill>
                  <a:srgbClr val="074975"/>
                </a:solidFill>
                <a:latin typeface="Century Gothic"/>
              </a:rPr>
              <a:t>Carlin Springs to Wilson Blvd</a:t>
            </a:r>
          </a:p>
          <a:p>
            <a:pPr>
              <a:lnSpc>
                <a:spcPct val="100000"/>
              </a:lnSpc>
            </a:pPr>
            <a:endParaRPr lang="en-US" sz="1400" b="1">
              <a:solidFill>
                <a:srgbClr val="074975"/>
              </a:solidFill>
              <a:latin typeface="Century Gothic"/>
            </a:endParaRPr>
          </a:p>
          <a:p>
            <a:pPr>
              <a:lnSpc>
                <a:spcPct val="100000"/>
              </a:lnSpc>
            </a:pPr>
            <a:r>
              <a:rPr lang="en-US" sz="1400" b="1">
                <a:solidFill>
                  <a:srgbClr val="074975"/>
                </a:solidFill>
                <a:latin typeface="Century Gothic"/>
              </a:rPr>
              <a:t>Challenges</a:t>
            </a:r>
          </a:p>
          <a:p>
            <a:pPr marL="285750" indent="-285750">
              <a:lnSpc>
                <a:spcPct val="100000"/>
              </a:lnSpc>
              <a:buFont typeface="Courier New" panose="02070309020205020404" pitchFamily="49" charset="0"/>
              <a:buChar char="o"/>
            </a:pPr>
            <a:r>
              <a:rPr lang="en-US" sz="1300">
                <a:latin typeface="Century Gothic"/>
              </a:rPr>
              <a:t>26’ curb to curb width</a:t>
            </a:r>
          </a:p>
          <a:p>
            <a:pPr marL="285750" indent="-285750">
              <a:lnSpc>
                <a:spcPct val="100000"/>
              </a:lnSpc>
              <a:buFont typeface="Courier New" panose="02070309020205020404" pitchFamily="49" charset="0"/>
              <a:buChar char="o"/>
            </a:pPr>
            <a:r>
              <a:rPr lang="en-US" sz="1300">
                <a:latin typeface="Century Gothic"/>
              </a:rPr>
              <a:t>High parking demand</a:t>
            </a:r>
          </a:p>
          <a:p>
            <a:pPr marL="285750" indent="-285750">
              <a:lnSpc>
                <a:spcPct val="100000"/>
              </a:lnSpc>
              <a:buFont typeface="Courier New" panose="02070309020205020404" pitchFamily="49" charset="0"/>
              <a:buChar char="o"/>
            </a:pPr>
            <a:r>
              <a:rPr lang="en-US" sz="1300">
                <a:latin typeface="Century Gothic"/>
              </a:rPr>
              <a:t>Utilities  </a:t>
            </a:r>
          </a:p>
          <a:p>
            <a:pPr marL="285750" indent="-285750">
              <a:lnSpc>
                <a:spcPct val="100000"/>
              </a:lnSpc>
              <a:buFont typeface="Courier New" panose="02070309020205020404" pitchFamily="49" charset="0"/>
              <a:buChar char="o"/>
            </a:pPr>
            <a:r>
              <a:rPr lang="en-US" sz="1300">
                <a:latin typeface="Century Gothic"/>
              </a:rPr>
              <a:t>Obstructions in the right of way</a:t>
            </a:r>
          </a:p>
          <a:p>
            <a:endParaRPr lang="en-US" sz="2300" b="1" u="sng">
              <a:solidFill>
                <a:srgbClr val="0070C0"/>
              </a:solidFill>
            </a:endParaRPr>
          </a:p>
          <a:p>
            <a:endParaRPr lang="en-US" sz="2300" b="1" u="sng">
              <a:solidFill>
                <a:srgbClr val="0070C0"/>
              </a:solidFill>
            </a:endParaRPr>
          </a:p>
          <a:p>
            <a:endParaRPr lang="en-US" sz="2300"/>
          </a:p>
        </p:txBody>
      </p:sp>
      <p:pic>
        <p:nvPicPr>
          <p:cNvPr id="7" name="Picture 6">
            <a:extLst>
              <a:ext uri="{FF2B5EF4-FFF2-40B4-BE49-F238E27FC236}">
                <a16:creationId xmlns:a16="http://schemas.microsoft.com/office/drawing/2014/main" id="{43F3AD45-FB77-48FC-BDC8-C7A0A25C3D05}"/>
              </a:ext>
            </a:extLst>
          </p:cNvPr>
          <p:cNvPicPr>
            <a:picLocks noChangeAspect="1"/>
          </p:cNvPicPr>
          <p:nvPr/>
        </p:nvPicPr>
        <p:blipFill>
          <a:blip r:embed="rId3"/>
          <a:stretch>
            <a:fillRect/>
          </a:stretch>
        </p:blipFill>
        <p:spPr>
          <a:xfrm>
            <a:off x="253194" y="3584408"/>
            <a:ext cx="3530262" cy="2911050"/>
          </a:xfrm>
          <a:prstGeom prst="rect">
            <a:avLst/>
          </a:prstGeom>
        </p:spPr>
      </p:pic>
      <p:pic>
        <p:nvPicPr>
          <p:cNvPr id="14" name="Picture 13">
            <a:extLst>
              <a:ext uri="{FF2B5EF4-FFF2-40B4-BE49-F238E27FC236}">
                <a16:creationId xmlns:a16="http://schemas.microsoft.com/office/drawing/2014/main" id="{E6A88E3A-BEB2-43BF-8D6C-1674FCA41C16}"/>
              </a:ext>
            </a:extLst>
          </p:cNvPr>
          <p:cNvPicPr>
            <a:picLocks noChangeAspect="1"/>
          </p:cNvPicPr>
          <p:nvPr/>
        </p:nvPicPr>
        <p:blipFill rotWithShape="1">
          <a:blip r:embed="rId4">
            <a:extLst>
              <a:ext uri="{28A0092B-C50C-407E-A947-70E740481C1C}">
                <a14:useLocalDpi xmlns:a14="http://schemas.microsoft.com/office/drawing/2010/main" val="0"/>
              </a:ext>
            </a:extLst>
          </a:blip>
          <a:srcRect t="11240" b="13955"/>
          <a:stretch/>
        </p:blipFill>
        <p:spPr>
          <a:xfrm>
            <a:off x="95007" y="2112218"/>
            <a:ext cx="3865417" cy="2166417"/>
          </a:xfrm>
          <a:prstGeom prst="rect">
            <a:avLst/>
          </a:prstGeom>
        </p:spPr>
      </p:pic>
      <p:pic>
        <p:nvPicPr>
          <p:cNvPr id="71" name="Graphic 70" descr="Store with solid fill">
            <a:extLst>
              <a:ext uri="{FF2B5EF4-FFF2-40B4-BE49-F238E27FC236}">
                <a16:creationId xmlns:a16="http://schemas.microsoft.com/office/drawing/2014/main" id="{6D4BE10F-0CA2-4791-8234-48F1CFE285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1045" y="2462163"/>
            <a:ext cx="587891" cy="587891"/>
          </a:xfrm>
          <a:prstGeom prst="rect">
            <a:avLst/>
          </a:prstGeom>
        </p:spPr>
      </p:pic>
      <p:sp>
        <p:nvSpPr>
          <p:cNvPr id="72" name="TextBox 71">
            <a:extLst>
              <a:ext uri="{FF2B5EF4-FFF2-40B4-BE49-F238E27FC236}">
                <a16:creationId xmlns:a16="http://schemas.microsoft.com/office/drawing/2014/main" id="{0AD40B51-7073-3451-A520-9AE0393FA94A}"/>
              </a:ext>
            </a:extLst>
          </p:cNvPr>
          <p:cNvSpPr txBox="1"/>
          <p:nvPr/>
        </p:nvSpPr>
        <p:spPr>
          <a:xfrm>
            <a:off x="5964789" y="2462163"/>
            <a:ext cx="3867438" cy="584775"/>
          </a:xfrm>
          <a:prstGeom prst="rect">
            <a:avLst/>
          </a:prstGeom>
          <a:noFill/>
        </p:spPr>
        <p:txBody>
          <a:bodyPr wrap="square" rtlCol="0">
            <a:spAutoFit/>
          </a:bodyPr>
          <a:lstStyle/>
          <a:p>
            <a:r>
              <a:rPr lang="en-US" sz="1600"/>
              <a:t>Proximity to commercial centers:</a:t>
            </a:r>
          </a:p>
          <a:p>
            <a:r>
              <a:rPr lang="en-US" sz="1600"/>
              <a:t>Ballston Quarter shops, and Grocery Stores</a:t>
            </a:r>
          </a:p>
        </p:txBody>
      </p:sp>
      <p:pic>
        <p:nvPicPr>
          <p:cNvPr id="73" name="Graphic 72" descr="No Walking with solid fill">
            <a:extLst>
              <a:ext uri="{FF2B5EF4-FFF2-40B4-BE49-F238E27FC236}">
                <a16:creationId xmlns:a16="http://schemas.microsoft.com/office/drawing/2014/main" id="{AA4554FD-AAB6-3A12-3F5A-ACD15BE29F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19081" y="598018"/>
            <a:ext cx="582030" cy="582030"/>
          </a:xfrm>
          <a:prstGeom prst="rect">
            <a:avLst/>
          </a:prstGeom>
        </p:spPr>
      </p:pic>
      <p:sp>
        <p:nvSpPr>
          <p:cNvPr id="74" name="TextBox 73">
            <a:extLst>
              <a:ext uri="{FF2B5EF4-FFF2-40B4-BE49-F238E27FC236}">
                <a16:creationId xmlns:a16="http://schemas.microsoft.com/office/drawing/2014/main" id="{9323F8B9-0AC6-0A3A-D0C2-4A3682BCDC08}"/>
              </a:ext>
            </a:extLst>
          </p:cNvPr>
          <p:cNvSpPr txBox="1"/>
          <p:nvPr/>
        </p:nvSpPr>
        <p:spPr>
          <a:xfrm>
            <a:off x="5964789" y="705626"/>
            <a:ext cx="3969026" cy="338554"/>
          </a:xfrm>
          <a:prstGeom prst="rect">
            <a:avLst/>
          </a:prstGeom>
          <a:noFill/>
        </p:spPr>
        <p:txBody>
          <a:bodyPr wrap="square" rtlCol="0">
            <a:spAutoFit/>
          </a:bodyPr>
          <a:lstStyle/>
          <a:p>
            <a:r>
              <a:rPr lang="en-US" sz="1600"/>
              <a:t>Lacks complete sidewalk infrastructure</a:t>
            </a:r>
          </a:p>
        </p:txBody>
      </p:sp>
      <p:pic>
        <p:nvPicPr>
          <p:cNvPr id="75" name="Graphic 74" descr="Schoolhouse with solid fill">
            <a:extLst>
              <a:ext uri="{FF2B5EF4-FFF2-40B4-BE49-F238E27FC236}">
                <a16:creationId xmlns:a16="http://schemas.microsoft.com/office/drawing/2014/main" id="{FB03E261-5BFC-4E90-9FB0-CD2F56362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80202" y="3157523"/>
            <a:ext cx="520431" cy="520431"/>
          </a:xfrm>
          <a:prstGeom prst="rect">
            <a:avLst/>
          </a:prstGeom>
        </p:spPr>
      </p:pic>
      <p:sp>
        <p:nvSpPr>
          <p:cNvPr id="76" name="TextBox 75">
            <a:extLst>
              <a:ext uri="{FF2B5EF4-FFF2-40B4-BE49-F238E27FC236}">
                <a16:creationId xmlns:a16="http://schemas.microsoft.com/office/drawing/2014/main" id="{330C20E0-EBA0-9424-FD15-BCECE8CB42E6}"/>
              </a:ext>
            </a:extLst>
          </p:cNvPr>
          <p:cNvSpPr txBox="1"/>
          <p:nvPr/>
        </p:nvSpPr>
        <p:spPr>
          <a:xfrm>
            <a:off x="5964789" y="3248462"/>
            <a:ext cx="6217410" cy="338554"/>
          </a:xfrm>
          <a:prstGeom prst="rect">
            <a:avLst/>
          </a:prstGeom>
          <a:noFill/>
        </p:spPr>
        <p:txBody>
          <a:bodyPr wrap="square" rtlCol="0">
            <a:spAutoFit/>
          </a:bodyPr>
          <a:lstStyle/>
          <a:p>
            <a:r>
              <a:rPr lang="en-US" sz="1600"/>
              <a:t>Near Escuela Key and Barrett Elementary Schools</a:t>
            </a:r>
          </a:p>
        </p:txBody>
      </p:sp>
      <p:sp>
        <p:nvSpPr>
          <p:cNvPr id="77" name="TextBox 76">
            <a:extLst>
              <a:ext uri="{FF2B5EF4-FFF2-40B4-BE49-F238E27FC236}">
                <a16:creationId xmlns:a16="http://schemas.microsoft.com/office/drawing/2014/main" id="{FAD66B30-E67A-E8AF-344F-97ACC4683300}"/>
              </a:ext>
            </a:extLst>
          </p:cNvPr>
          <p:cNvSpPr txBox="1"/>
          <p:nvPr/>
        </p:nvSpPr>
        <p:spPr>
          <a:xfrm>
            <a:off x="5964789" y="1344891"/>
            <a:ext cx="4874454" cy="338554"/>
          </a:xfrm>
          <a:prstGeom prst="rect">
            <a:avLst/>
          </a:prstGeom>
          <a:noFill/>
        </p:spPr>
        <p:txBody>
          <a:bodyPr wrap="square" rtlCol="0">
            <a:spAutoFit/>
          </a:bodyPr>
          <a:lstStyle/>
          <a:p>
            <a:r>
              <a:rPr lang="en-US" sz="1600"/>
              <a:t>Moderate ADT (1271)</a:t>
            </a:r>
          </a:p>
        </p:txBody>
      </p:sp>
      <p:pic>
        <p:nvPicPr>
          <p:cNvPr id="78" name="Graphic 77">
            <a:extLst>
              <a:ext uri="{FF2B5EF4-FFF2-40B4-BE49-F238E27FC236}">
                <a16:creationId xmlns:a16="http://schemas.microsoft.com/office/drawing/2014/main" id="{AD5C9666-A596-2953-5BBA-8B7F62AB0C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219081" y="4546841"/>
            <a:ext cx="520430" cy="520430"/>
          </a:xfrm>
          <a:prstGeom prst="rect">
            <a:avLst/>
          </a:prstGeom>
        </p:spPr>
      </p:pic>
      <p:sp>
        <p:nvSpPr>
          <p:cNvPr id="79" name="TextBox 78">
            <a:extLst>
              <a:ext uri="{FF2B5EF4-FFF2-40B4-BE49-F238E27FC236}">
                <a16:creationId xmlns:a16="http://schemas.microsoft.com/office/drawing/2014/main" id="{2D5069CE-F69F-0618-6711-E653FEBD60E7}"/>
              </a:ext>
            </a:extLst>
          </p:cNvPr>
          <p:cNvSpPr txBox="1"/>
          <p:nvPr/>
        </p:nvSpPr>
        <p:spPr>
          <a:xfrm>
            <a:off x="5964789" y="4500000"/>
            <a:ext cx="3969026" cy="338554"/>
          </a:xfrm>
          <a:prstGeom prst="rect">
            <a:avLst/>
          </a:prstGeom>
          <a:noFill/>
        </p:spPr>
        <p:txBody>
          <a:bodyPr wrap="square" rtlCol="0">
            <a:spAutoFit/>
          </a:bodyPr>
          <a:lstStyle/>
          <a:p>
            <a:r>
              <a:rPr lang="en-US" sz="1600"/>
              <a:t>Proximity to transit stops</a:t>
            </a:r>
          </a:p>
        </p:txBody>
      </p:sp>
      <p:sp>
        <p:nvSpPr>
          <p:cNvPr id="81" name="Rectangle: Rounded Corners 80">
            <a:extLst>
              <a:ext uri="{FF2B5EF4-FFF2-40B4-BE49-F238E27FC236}">
                <a16:creationId xmlns:a16="http://schemas.microsoft.com/office/drawing/2014/main" id="{C09A577C-662E-B24B-81AD-DCB49EA38E1B}"/>
              </a:ext>
            </a:extLst>
          </p:cNvPr>
          <p:cNvSpPr/>
          <p:nvPr/>
        </p:nvSpPr>
        <p:spPr>
          <a:xfrm>
            <a:off x="6697253" y="4832629"/>
            <a:ext cx="512184" cy="3225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1B</a:t>
            </a:r>
          </a:p>
        </p:txBody>
      </p:sp>
      <p:pic>
        <p:nvPicPr>
          <p:cNvPr id="82" name="Graphic 81">
            <a:extLst>
              <a:ext uri="{FF2B5EF4-FFF2-40B4-BE49-F238E27FC236}">
                <a16:creationId xmlns:a16="http://schemas.microsoft.com/office/drawing/2014/main" id="{B9C7A5C9-17FF-B2DF-D45F-4E7C159949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254240" y="1849545"/>
            <a:ext cx="554636" cy="554636"/>
          </a:xfrm>
          <a:prstGeom prst="rect">
            <a:avLst/>
          </a:prstGeom>
        </p:spPr>
      </p:pic>
      <p:sp>
        <p:nvSpPr>
          <p:cNvPr id="83" name="TextBox 82">
            <a:extLst>
              <a:ext uri="{FF2B5EF4-FFF2-40B4-BE49-F238E27FC236}">
                <a16:creationId xmlns:a16="http://schemas.microsoft.com/office/drawing/2014/main" id="{CC3B29B0-612B-2139-38DE-64E27888828E}"/>
              </a:ext>
            </a:extLst>
          </p:cNvPr>
          <p:cNvSpPr txBox="1"/>
          <p:nvPr/>
        </p:nvSpPr>
        <p:spPr>
          <a:xfrm>
            <a:off x="5964789" y="1942941"/>
            <a:ext cx="3969026" cy="338554"/>
          </a:xfrm>
          <a:prstGeom prst="rect">
            <a:avLst/>
          </a:prstGeom>
          <a:noFill/>
        </p:spPr>
        <p:txBody>
          <a:bodyPr wrap="square" rtlCol="0">
            <a:spAutoFit/>
          </a:bodyPr>
          <a:lstStyle/>
          <a:p>
            <a:r>
              <a:rPr lang="en-US" sz="1600"/>
              <a:t>Automobile Speeds range from 16 – 32mph</a:t>
            </a:r>
          </a:p>
        </p:txBody>
      </p:sp>
      <p:pic>
        <p:nvPicPr>
          <p:cNvPr id="84" name="Graphic 83" descr="Cycling with solid fill">
            <a:extLst>
              <a:ext uri="{FF2B5EF4-FFF2-40B4-BE49-F238E27FC236}">
                <a16:creationId xmlns:a16="http://schemas.microsoft.com/office/drawing/2014/main" id="{C59C4C61-1148-A8D6-21C5-823E913260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88652" y="3844422"/>
            <a:ext cx="469109" cy="469109"/>
          </a:xfrm>
          <a:prstGeom prst="rect">
            <a:avLst/>
          </a:prstGeom>
        </p:spPr>
      </p:pic>
      <p:sp>
        <p:nvSpPr>
          <p:cNvPr id="85" name="TextBox 84">
            <a:extLst>
              <a:ext uri="{FF2B5EF4-FFF2-40B4-BE49-F238E27FC236}">
                <a16:creationId xmlns:a16="http://schemas.microsoft.com/office/drawing/2014/main" id="{A0AF3B6C-A0E3-F0F7-82E6-D5E743B1AD3D}"/>
              </a:ext>
            </a:extLst>
          </p:cNvPr>
          <p:cNvSpPr txBox="1"/>
          <p:nvPr/>
        </p:nvSpPr>
        <p:spPr>
          <a:xfrm>
            <a:off x="5964789" y="3798509"/>
            <a:ext cx="3969026" cy="584775"/>
          </a:xfrm>
          <a:prstGeom prst="rect">
            <a:avLst/>
          </a:prstGeom>
          <a:noFill/>
        </p:spPr>
        <p:txBody>
          <a:bodyPr wrap="square" rtlCol="0">
            <a:spAutoFit/>
          </a:bodyPr>
          <a:lstStyle/>
          <a:p>
            <a:r>
              <a:rPr lang="en-US" sz="1600"/>
              <a:t>Connects to bike lanes and routes </a:t>
            </a:r>
          </a:p>
          <a:p>
            <a:r>
              <a:rPr lang="en-US" sz="1600"/>
              <a:t>Near Capital Bikeshare stations </a:t>
            </a:r>
          </a:p>
        </p:txBody>
      </p:sp>
      <p:sp>
        <p:nvSpPr>
          <p:cNvPr id="86" name="Rectangle: Rounded Corners 85">
            <a:extLst>
              <a:ext uri="{FF2B5EF4-FFF2-40B4-BE49-F238E27FC236}">
                <a16:creationId xmlns:a16="http://schemas.microsoft.com/office/drawing/2014/main" id="{FCEF4AAD-E51B-B710-F1BC-0F5540E8F733}"/>
              </a:ext>
            </a:extLst>
          </p:cNvPr>
          <p:cNvSpPr/>
          <p:nvPr/>
        </p:nvSpPr>
        <p:spPr>
          <a:xfrm>
            <a:off x="6096000" y="4832630"/>
            <a:ext cx="512184" cy="3225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1A</a:t>
            </a:r>
          </a:p>
        </p:txBody>
      </p:sp>
      <p:sp>
        <p:nvSpPr>
          <p:cNvPr id="88" name="Rectangle: Rounded Corners 87">
            <a:extLst>
              <a:ext uri="{FF2B5EF4-FFF2-40B4-BE49-F238E27FC236}">
                <a16:creationId xmlns:a16="http://schemas.microsoft.com/office/drawing/2014/main" id="{E3191A61-048E-93BF-6AD9-542EC2D42D3D}"/>
              </a:ext>
            </a:extLst>
          </p:cNvPr>
          <p:cNvSpPr/>
          <p:nvPr/>
        </p:nvSpPr>
        <p:spPr>
          <a:xfrm>
            <a:off x="7298506" y="4832627"/>
            <a:ext cx="512184" cy="322515"/>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75</a:t>
            </a:r>
          </a:p>
        </p:txBody>
      </p:sp>
      <p:sp>
        <p:nvSpPr>
          <p:cNvPr id="89" name="Rectangle: Rounded Corners 88">
            <a:extLst>
              <a:ext uri="{FF2B5EF4-FFF2-40B4-BE49-F238E27FC236}">
                <a16:creationId xmlns:a16="http://schemas.microsoft.com/office/drawing/2014/main" id="{E6983342-5E56-B8AC-B4E5-B9AA9A7C6F21}"/>
              </a:ext>
            </a:extLst>
          </p:cNvPr>
          <p:cNvSpPr/>
          <p:nvPr/>
        </p:nvSpPr>
        <p:spPr>
          <a:xfrm>
            <a:off x="7898508" y="4832626"/>
            <a:ext cx="512184" cy="3225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25B</a:t>
            </a:r>
          </a:p>
        </p:txBody>
      </p:sp>
      <p:pic>
        <p:nvPicPr>
          <p:cNvPr id="90" name="Graphic 33">
            <a:extLst>
              <a:ext uri="{FF2B5EF4-FFF2-40B4-BE49-F238E27FC236}">
                <a16:creationId xmlns:a16="http://schemas.microsoft.com/office/drawing/2014/main" id="{5F3C7996-C193-1839-282C-F487C08DA13E}"/>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297033" y="5294548"/>
            <a:ext cx="400648" cy="520430"/>
          </a:xfrm>
          <a:prstGeom prst="rect">
            <a:avLst/>
          </a:prstGeom>
        </p:spPr>
      </p:pic>
      <p:sp>
        <p:nvSpPr>
          <p:cNvPr id="91" name="TextBox 90">
            <a:extLst>
              <a:ext uri="{FF2B5EF4-FFF2-40B4-BE49-F238E27FC236}">
                <a16:creationId xmlns:a16="http://schemas.microsoft.com/office/drawing/2014/main" id="{D2E8CC7E-9790-502B-45F4-BE82AA80EED8}"/>
              </a:ext>
            </a:extLst>
          </p:cNvPr>
          <p:cNvSpPr txBox="1"/>
          <p:nvPr/>
        </p:nvSpPr>
        <p:spPr>
          <a:xfrm>
            <a:off x="5964789" y="5385486"/>
            <a:ext cx="6217410" cy="338554"/>
          </a:xfrm>
          <a:prstGeom prst="rect">
            <a:avLst/>
          </a:prstGeom>
          <a:noFill/>
        </p:spPr>
        <p:txBody>
          <a:bodyPr wrap="square" rtlCol="0">
            <a:spAutoFit/>
          </a:bodyPr>
          <a:lstStyle/>
          <a:p>
            <a:r>
              <a:rPr lang="en-US" sz="1600"/>
              <a:t>Near Ballston - Marymount University Metro</a:t>
            </a:r>
          </a:p>
        </p:txBody>
      </p:sp>
      <p:sp>
        <p:nvSpPr>
          <p:cNvPr id="92" name="Rectangle: Rounded Corners 91">
            <a:extLst>
              <a:ext uri="{FF2B5EF4-FFF2-40B4-BE49-F238E27FC236}">
                <a16:creationId xmlns:a16="http://schemas.microsoft.com/office/drawing/2014/main" id="{E10A37EC-F397-4F26-B48D-0D84A6C976D0}"/>
              </a:ext>
            </a:extLst>
          </p:cNvPr>
          <p:cNvSpPr/>
          <p:nvPr/>
        </p:nvSpPr>
        <p:spPr>
          <a:xfrm>
            <a:off x="5268150" y="89176"/>
            <a:ext cx="3867438" cy="405471"/>
          </a:xfrm>
          <a:prstGeom prst="roundRect">
            <a:avLst/>
          </a:prstGeom>
          <a:solidFill>
            <a:schemeClr val="tx2">
              <a:lumMod val="20000"/>
              <a:lumOff val="8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074975"/>
                </a:solidFill>
                <a:latin typeface="Century Gothic"/>
              </a:rPr>
              <a:t>Pilot Project Qualifiers</a:t>
            </a:r>
          </a:p>
        </p:txBody>
      </p:sp>
      <p:pic>
        <p:nvPicPr>
          <p:cNvPr id="93" name="Graphic 92" descr="Car with solid fill">
            <a:extLst>
              <a:ext uri="{FF2B5EF4-FFF2-40B4-BE49-F238E27FC236}">
                <a16:creationId xmlns:a16="http://schemas.microsoft.com/office/drawing/2014/main" id="{556DD9E2-6660-BD1F-1E09-1DE730D9F6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67108" y="1252389"/>
            <a:ext cx="520431" cy="520431"/>
          </a:xfrm>
          <a:prstGeom prst="rect">
            <a:avLst/>
          </a:prstGeom>
        </p:spPr>
      </p:pic>
    </p:spTree>
    <p:extLst>
      <p:ext uri="{BB962C8B-B14F-4D97-AF65-F5344CB8AC3E}">
        <p14:creationId xmlns:p14="http://schemas.microsoft.com/office/powerpoint/2010/main" val="183646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24EF-AF75-C4D2-E870-18FED4DA494E}"/>
              </a:ext>
            </a:extLst>
          </p:cNvPr>
          <p:cNvSpPr>
            <a:spLocks noGrp="1"/>
          </p:cNvSpPr>
          <p:nvPr>
            <p:ph type="title"/>
          </p:nvPr>
        </p:nvSpPr>
        <p:spPr/>
        <p:txBody>
          <a:bodyPr/>
          <a:lstStyle/>
          <a:p>
            <a:r>
              <a:rPr lang="en-US"/>
              <a:t>Public Engagement</a:t>
            </a:r>
          </a:p>
        </p:txBody>
      </p:sp>
      <p:sp>
        <p:nvSpPr>
          <p:cNvPr id="3" name="Content Placeholder 2">
            <a:extLst>
              <a:ext uri="{FF2B5EF4-FFF2-40B4-BE49-F238E27FC236}">
                <a16:creationId xmlns:a16="http://schemas.microsoft.com/office/drawing/2014/main" id="{A4D9AA0C-9CAC-F259-53DF-F00940096FDD}"/>
              </a:ext>
            </a:extLst>
          </p:cNvPr>
          <p:cNvSpPr>
            <a:spLocks noGrp="1"/>
          </p:cNvSpPr>
          <p:nvPr>
            <p:ph idx="1"/>
          </p:nvPr>
        </p:nvSpPr>
        <p:spPr>
          <a:xfrm>
            <a:off x="159774" y="1683430"/>
            <a:ext cx="5188974" cy="2377293"/>
          </a:xfrm>
        </p:spPr>
        <p:txBody>
          <a:bodyPr/>
          <a:lstStyle/>
          <a:p>
            <a:r>
              <a:rPr lang="en-US" sz="2000"/>
              <a:t>52 people responded to our public feedback form, including 40 open ended comments and 20 location specific comments made using the online map. </a:t>
            </a:r>
          </a:p>
        </p:txBody>
      </p:sp>
      <p:pic>
        <p:nvPicPr>
          <p:cNvPr id="5" name="Picture 4">
            <a:extLst>
              <a:ext uri="{FF2B5EF4-FFF2-40B4-BE49-F238E27FC236}">
                <a16:creationId xmlns:a16="http://schemas.microsoft.com/office/drawing/2014/main" id="{BE05FBA7-9137-CF96-F475-350C54CF7AEE}"/>
              </a:ext>
            </a:extLst>
          </p:cNvPr>
          <p:cNvPicPr>
            <a:picLocks noChangeAspect="1"/>
          </p:cNvPicPr>
          <p:nvPr/>
        </p:nvPicPr>
        <p:blipFill rotWithShape="1">
          <a:blip r:embed="rId3"/>
          <a:srcRect l="16222" r="7942"/>
          <a:stretch/>
        </p:blipFill>
        <p:spPr>
          <a:xfrm>
            <a:off x="6096000" y="2026502"/>
            <a:ext cx="4788307" cy="4068441"/>
          </a:xfrm>
          <a:prstGeom prst="rect">
            <a:avLst/>
          </a:prstGeom>
        </p:spPr>
      </p:pic>
      <p:pic>
        <p:nvPicPr>
          <p:cNvPr id="9" name="Picture 8">
            <a:extLst>
              <a:ext uri="{FF2B5EF4-FFF2-40B4-BE49-F238E27FC236}">
                <a16:creationId xmlns:a16="http://schemas.microsoft.com/office/drawing/2014/main" id="{5B907E50-D35D-232B-A328-F3EFD307F5CF}"/>
              </a:ext>
            </a:extLst>
          </p:cNvPr>
          <p:cNvPicPr>
            <a:picLocks noChangeAspect="1"/>
          </p:cNvPicPr>
          <p:nvPr/>
        </p:nvPicPr>
        <p:blipFill>
          <a:blip r:embed="rId4"/>
          <a:stretch>
            <a:fillRect/>
          </a:stretch>
        </p:blipFill>
        <p:spPr>
          <a:xfrm>
            <a:off x="0" y="3289710"/>
            <a:ext cx="5469194" cy="3203165"/>
          </a:xfrm>
          <a:prstGeom prst="rect">
            <a:avLst/>
          </a:prstGeom>
        </p:spPr>
      </p:pic>
    </p:spTree>
    <p:extLst>
      <p:ext uri="{BB962C8B-B14F-4D97-AF65-F5344CB8AC3E}">
        <p14:creationId xmlns:p14="http://schemas.microsoft.com/office/powerpoint/2010/main" val="588182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585A-3189-B883-2CCB-E69CC74CF140}"/>
              </a:ext>
            </a:extLst>
          </p:cNvPr>
          <p:cNvSpPr>
            <a:spLocks noGrp="1"/>
          </p:cNvSpPr>
          <p:nvPr>
            <p:ph type="title"/>
          </p:nvPr>
        </p:nvSpPr>
        <p:spPr/>
        <p:txBody>
          <a:bodyPr/>
          <a:lstStyle/>
          <a:p>
            <a:r>
              <a:rPr lang="en-US"/>
              <a:t>What we heard from you</a:t>
            </a:r>
          </a:p>
        </p:txBody>
      </p:sp>
      <p:pic>
        <p:nvPicPr>
          <p:cNvPr id="5" name="Picture 4">
            <a:extLst>
              <a:ext uri="{FF2B5EF4-FFF2-40B4-BE49-F238E27FC236}">
                <a16:creationId xmlns:a16="http://schemas.microsoft.com/office/drawing/2014/main" id="{600DC362-9C61-26CE-BF16-FBA3B49DC7A1}"/>
              </a:ext>
            </a:extLst>
          </p:cNvPr>
          <p:cNvPicPr>
            <a:picLocks noChangeAspect="1"/>
          </p:cNvPicPr>
          <p:nvPr/>
        </p:nvPicPr>
        <p:blipFill>
          <a:blip r:embed="rId3"/>
          <a:stretch>
            <a:fillRect/>
          </a:stretch>
        </p:blipFill>
        <p:spPr>
          <a:xfrm>
            <a:off x="2400300" y="2328998"/>
            <a:ext cx="7391400" cy="4420245"/>
          </a:xfrm>
          <a:prstGeom prst="rect">
            <a:avLst/>
          </a:prstGeom>
        </p:spPr>
      </p:pic>
      <p:sp>
        <p:nvSpPr>
          <p:cNvPr id="6" name="Content Placeholder 2">
            <a:extLst>
              <a:ext uri="{FF2B5EF4-FFF2-40B4-BE49-F238E27FC236}">
                <a16:creationId xmlns:a16="http://schemas.microsoft.com/office/drawing/2014/main" id="{75603406-1BF8-4EBD-B0D4-39D744177B81}"/>
              </a:ext>
            </a:extLst>
          </p:cNvPr>
          <p:cNvSpPr>
            <a:spLocks noGrp="1"/>
          </p:cNvSpPr>
          <p:nvPr>
            <p:ph idx="1"/>
          </p:nvPr>
        </p:nvSpPr>
        <p:spPr>
          <a:xfrm>
            <a:off x="159774" y="1683430"/>
            <a:ext cx="6241026" cy="2377293"/>
          </a:xfrm>
        </p:spPr>
        <p:txBody>
          <a:bodyPr/>
          <a:lstStyle/>
          <a:p>
            <a:r>
              <a:rPr lang="en-US" sz="2000"/>
              <a:t>When asked how someone moves along N. Wakefield Street, Respondents reported … </a:t>
            </a:r>
          </a:p>
        </p:txBody>
      </p:sp>
    </p:spTree>
    <p:extLst>
      <p:ext uri="{BB962C8B-B14F-4D97-AF65-F5344CB8AC3E}">
        <p14:creationId xmlns:p14="http://schemas.microsoft.com/office/powerpoint/2010/main" val="142742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80A74-FB24-F892-D44B-B9F45EBB487C}"/>
              </a:ext>
            </a:extLst>
          </p:cNvPr>
          <p:cNvPicPr>
            <a:picLocks noChangeAspect="1"/>
          </p:cNvPicPr>
          <p:nvPr/>
        </p:nvPicPr>
        <p:blipFill>
          <a:blip r:embed="rId4"/>
          <a:stretch>
            <a:fillRect/>
          </a:stretch>
        </p:blipFill>
        <p:spPr>
          <a:xfrm>
            <a:off x="1145534" y="2773202"/>
            <a:ext cx="8947200" cy="3858656"/>
          </a:xfrm>
          <a:prstGeom prst="rect">
            <a:avLst/>
          </a:prstGeom>
        </p:spPr>
      </p:pic>
      <p:sp>
        <p:nvSpPr>
          <p:cNvPr id="5" name="Content Placeholder 2">
            <a:extLst>
              <a:ext uri="{FF2B5EF4-FFF2-40B4-BE49-F238E27FC236}">
                <a16:creationId xmlns:a16="http://schemas.microsoft.com/office/drawing/2014/main" id="{5ADD007C-0195-D351-3566-7E039E9A00A9}"/>
              </a:ext>
            </a:extLst>
          </p:cNvPr>
          <p:cNvSpPr>
            <a:spLocks noGrp="1"/>
          </p:cNvSpPr>
          <p:nvPr>
            <p:ph idx="1"/>
          </p:nvPr>
        </p:nvSpPr>
        <p:spPr>
          <a:xfrm>
            <a:off x="159774" y="1683430"/>
            <a:ext cx="8207478" cy="2377293"/>
          </a:xfrm>
        </p:spPr>
        <p:txBody>
          <a:bodyPr/>
          <a:lstStyle/>
          <a:p>
            <a:r>
              <a:rPr lang="en-US" sz="2000"/>
              <a:t>When asked how safe do you feel while traveling N. Wakefield Street (Wilson Blvd. to N. Carlin Springs Rd.) using the following types of transportation Respondents Reported… </a:t>
            </a:r>
          </a:p>
        </p:txBody>
      </p:sp>
      <p:sp>
        <p:nvSpPr>
          <p:cNvPr id="6" name="Rectangle 5">
            <a:extLst>
              <a:ext uri="{FF2B5EF4-FFF2-40B4-BE49-F238E27FC236}">
                <a16:creationId xmlns:a16="http://schemas.microsoft.com/office/drawing/2014/main" id="{9A1263DC-1FF3-B377-FC48-CE46647EC6E0}"/>
              </a:ext>
            </a:extLst>
          </p:cNvPr>
          <p:cNvSpPr/>
          <p:nvPr/>
        </p:nvSpPr>
        <p:spPr>
          <a:xfrm>
            <a:off x="5771535" y="3274142"/>
            <a:ext cx="796413" cy="7964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0B44EA-052D-2CA8-1A24-7557A4E2E9C6}"/>
              </a:ext>
            </a:extLst>
          </p:cNvPr>
          <p:cNvSpPr/>
          <p:nvPr/>
        </p:nvSpPr>
        <p:spPr>
          <a:xfrm>
            <a:off x="5771534" y="4079883"/>
            <a:ext cx="796413" cy="7084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EA30DB-6F1E-FF6C-363B-932BC24E7C12}"/>
              </a:ext>
            </a:extLst>
          </p:cNvPr>
          <p:cNvSpPr/>
          <p:nvPr/>
        </p:nvSpPr>
        <p:spPr>
          <a:xfrm>
            <a:off x="5771534" y="4797639"/>
            <a:ext cx="796413" cy="7964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469B09-5B5F-F823-A3D9-8AA1385F70E3}"/>
              </a:ext>
            </a:extLst>
          </p:cNvPr>
          <p:cNvSpPr/>
          <p:nvPr/>
        </p:nvSpPr>
        <p:spPr>
          <a:xfrm>
            <a:off x="5771536" y="5594052"/>
            <a:ext cx="796413" cy="7275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008F533-0909-FAF3-ECCB-AFA1D70105C7}"/>
              </a:ext>
            </a:extLst>
          </p:cNvPr>
          <p:cNvSpPr>
            <a:spLocks noGrp="1"/>
          </p:cNvSpPr>
          <p:nvPr>
            <p:ph type="title"/>
          </p:nvPr>
        </p:nvSpPr>
        <p:spPr>
          <a:xfrm>
            <a:off x="838200" y="365125"/>
            <a:ext cx="10515600" cy="1006475"/>
          </a:xfrm>
        </p:spPr>
        <p:txBody>
          <a:bodyPr/>
          <a:lstStyle/>
          <a:p>
            <a:r>
              <a:rPr lang="en-US"/>
              <a:t>What we heard from you</a:t>
            </a:r>
          </a:p>
        </p:txBody>
      </p:sp>
      <p:sp>
        <p:nvSpPr>
          <p:cNvPr id="12" name="Rectangle 11">
            <a:extLst>
              <a:ext uri="{FF2B5EF4-FFF2-40B4-BE49-F238E27FC236}">
                <a16:creationId xmlns:a16="http://schemas.microsoft.com/office/drawing/2014/main" id="{843CF84D-5C9E-1440-2B5D-FB1B9765F1AE}"/>
              </a:ext>
            </a:extLst>
          </p:cNvPr>
          <p:cNvSpPr/>
          <p:nvPr/>
        </p:nvSpPr>
        <p:spPr>
          <a:xfrm>
            <a:off x="6567947" y="3274141"/>
            <a:ext cx="1130711" cy="786581"/>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37864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85170-5FCC-7847-4D76-BACD0F6A7E13}"/>
              </a:ext>
            </a:extLst>
          </p:cNvPr>
          <p:cNvSpPr>
            <a:spLocks noGrp="1"/>
          </p:cNvSpPr>
          <p:nvPr>
            <p:ph idx="1"/>
          </p:nvPr>
        </p:nvSpPr>
        <p:spPr>
          <a:xfrm>
            <a:off x="838200" y="2319306"/>
            <a:ext cx="10515600" cy="3497581"/>
          </a:xfrm>
        </p:spPr>
        <p:txBody>
          <a:bodyPr/>
          <a:lstStyle/>
          <a:p>
            <a:pPr marL="0" indent="0">
              <a:buNone/>
            </a:pPr>
            <a:r>
              <a:rPr lang="en-US"/>
              <a:t>Some of the major themes present in the open feedback and mapping tool were the… </a:t>
            </a:r>
          </a:p>
          <a:p>
            <a:pPr marL="457200" indent="-457200">
              <a:buAutoNum type="arabicPeriod"/>
            </a:pPr>
            <a:r>
              <a:rPr lang="en-US"/>
              <a:t>Request for a sidewalk</a:t>
            </a:r>
          </a:p>
          <a:p>
            <a:pPr marL="457200" indent="-457200">
              <a:buAutoNum type="arabicPeriod"/>
            </a:pPr>
            <a:r>
              <a:rPr lang="en-US"/>
              <a:t>Removal of parking to improve visibility and make room for a sidewalk. </a:t>
            </a:r>
          </a:p>
          <a:p>
            <a:pPr marL="457200" indent="-457200">
              <a:buAutoNum type="arabicPeriod"/>
            </a:pPr>
            <a:r>
              <a:rPr lang="en-US"/>
              <a:t>The conversion of the street to a one-way road to restrict traffic and make room for a sidewalk.</a:t>
            </a:r>
          </a:p>
          <a:p>
            <a:pPr marL="457200" indent="-457200">
              <a:buAutoNum type="arabicPeriod"/>
            </a:pPr>
            <a:endParaRPr lang="en-US"/>
          </a:p>
        </p:txBody>
      </p:sp>
      <p:sp>
        <p:nvSpPr>
          <p:cNvPr id="4" name="Title 1">
            <a:extLst>
              <a:ext uri="{FF2B5EF4-FFF2-40B4-BE49-F238E27FC236}">
                <a16:creationId xmlns:a16="http://schemas.microsoft.com/office/drawing/2014/main" id="{A6F59094-707F-2031-EAF0-A17C63ED752B}"/>
              </a:ext>
            </a:extLst>
          </p:cNvPr>
          <p:cNvSpPr>
            <a:spLocks noGrp="1"/>
          </p:cNvSpPr>
          <p:nvPr>
            <p:ph type="title"/>
          </p:nvPr>
        </p:nvSpPr>
        <p:spPr>
          <a:xfrm>
            <a:off x="838200" y="365125"/>
            <a:ext cx="10515600" cy="1006475"/>
          </a:xfrm>
        </p:spPr>
        <p:txBody>
          <a:bodyPr/>
          <a:lstStyle/>
          <a:p>
            <a:r>
              <a:rPr lang="en-US"/>
              <a:t>What we heard from you</a:t>
            </a:r>
          </a:p>
        </p:txBody>
      </p:sp>
    </p:spTree>
    <p:extLst>
      <p:ext uri="{BB962C8B-B14F-4D97-AF65-F5344CB8AC3E}">
        <p14:creationId xmlns:p14="http://schemas.microsoft.com/office/powerpoint/2010/main" val="363316719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D471-9288-ABD1-3BAA-D32BB423D868}"/>
              </a:ext>
            </a:extLst>
          </p:cNvPr>
          <p:cNvSpPr>
            <a:spLocks noGrp="1"/>
          </p:cNvSpPr>
          <p:nvPr>
            <p:ph type="title"/>
          </p:nvPr>
        </p:nvSpPr>
        <p:spPr/>
        <p:txBody>
          <a:bodyPr/>
          <a:lstStyle/>
          <a:p>
            <a:r>
              <a:rPr lang="en-US"/>
              <a:t>Timeline – Next Steps</a:t>
            </a:r>
          </a:p>
        </p:txBody>
      </p:sp>
      <p:graphicFrame>
        <p:nvGraphicFramePr>
          <p:cNvPr id="4" name="Diagram 3">
            <a:extLst>
              <a:ext uri="{FF2B5EF4-FFF2-40B4-BE49-F238E27FC236}">
                <a16:creationId xmlns:a16="http://schemas.microsoft.com/office/drawing/2014/main" id="{96F4259B-5B9C-16A6-699D-190AC60EB040}"/>
              </a:ext>
            </a:extLst>
          </p:cNvPr>
          <p:cNvGraphicFramePr/>
          <p:nvPr>
            <p:extLst>
              <p:ext uri="{D42A27DB-BD31-4B8C-83A1-F6EECF244321}">
                <p14:modId xmlns:p14="http://schemas.microsoft.com/office/powerpoint/2010/main" val="822871487"/>
              </p:ext>
            </p:extLst>
          </p:nvPr>
        </p:nvGraphicFramePr>
        <p:xfrm>
          <a:off x="320701" y="1554480"/>
          <a:ext cx="11989243"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0FDBCD2-188B-0B09-C3A0-B488901D8A32}"/>
              </a:ext>
            </a:extLst>
          </p:cNvPr>
          <p:cNvSpPr txBox="1"/>
          <p:nvPr/>
        </p:nvSpPr>
        <p:spPr>
          <a:xfrm>
            <a:off x="695931" y="5353695"/>
            <a:ext cx="1880121" cy="307777"/>
          </a:xfrm>
          <a:prstGeom prst="rect">
            <a:avLst/>
          </a:prstGeom>
          <a:noFill/>
        </p:spPr>
        <p:txBody>
          <a:bodyPr wrap="square" rtlCol="0">
            <a:spAutoFit/>
          </a:bodyPr>
          <a:lstStyle/>
          <a:p>
            <a:r>
              <a:rPr lang="en-US" sz="1400"/>
              <a:t>Experience Mapping</a:t>
            </a:r>
          </a:p>
        </p:txBody>
      </p:sp>
      <p:sp>
        <p:nvSpPr>
          <p:cNvPr id="6" name="Arrow: Bent-Up 5">
            <a:extLst>
              <a:ext uri="{FF2B5EF4-FFF2-40B4-BE49-F238E27FC236}">
                <a16:creationId xmlns:a16="http://schemas.microsoft.com/office/drawing/2014/main" id="{08C5223D-EB9B-36A7-E89B-767B58EE0A23}"/>
              </a:ext>
            </a:extLst>
          </p:cNvPr>
          <p:cNvSpPr/>
          <p:nvPr/>
        </p:nvSpPr>
        <p:spPr>
          <a:xfrm rot="5400000">
            <a:off x="392787" y="4850958"/>
            <a:ext cx="407268"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Bent-Up 6">
            <a:extLst>
              <a:ext uri="{FF2B5EF4-FFF2-40B4-BE49-F238E27FC236}">
                <a16:creationId xmlns:a16="http://schemas.microsoft.com/office/drawing/2014/main" id="{640FF242-D7AF-51D7-3C93-E6FBE7F0AAFD}"/>
              </a:ext>
            </a:extLst>
          </p:cNvPr>
          <p:cNvSpPr/>
          <p:nvPr/>
        </p:nvSpPr>
        <p:spPr>
          <a:xfrm rot="5400000">
            <a:off x="319522" y="5140495"/>
            <a:ext cx="553797"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3BB1261-0FD6-3229-7E73-C69C42523D2F}"/>
              </a:ext>
            </a:extLst>
          </p:cNvPr>
          <p:cNvSpPr/>
          <p:nvPr/>
        </p:nvSpPr>
        <p:spPr>
          <a:xfrm rot="5400000">
            <a:off x="319522" y="5485728"/>
            <a:ext cx="553797"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938681-06BB-3893-16CF-D1BCDCA62AE1}"/>
              </a:ext>
            </a:extLst>
          </p:cNvPr>
          <p:cNvSpPr txBox="1"/>
          <p:nvPr/>
        </p:nvSpPr>
        <p:spPr>
          <a:xfrm>
            <a:off x="695930" y="5678478"/>
            <a:ext cx="1634315" cy="307777"/>
          </a:xfrm>
          <a:prstGeom prst="rect">
            <a:avLst/>
          </a:prstGeom>
          <a:noFill/>
        </p:spPr>
        <p:txBody>
          <a:bodyPr wrap="square" rtlCol="0">
            <a:spAutoFit/>
          </a:bodyPr>
          <a:lstStyle/>
          <a:p>
            <a:r>
              <a:rPr lang="en-US" sz="1400"/>
              <a:t>Feedback Forms</a:t>
            </a:r>
          </a:p>
        </p:txBody>
      </p:sp>
      <p:sp>
        <p:nvSpPr>
          <p:cNvPr id="10" name="TextBox 9">
            <a:extLst>
              <a:ext uri="{FF2B5EF4-FFF2-40B4-BE49-F238E27FC236}">
                <a16:creationId xmlns:a16="http://schemas.microsoft.com/office/drawing/2014/main" id="{B03A0020-1B90-53DD-E742-2F92F996A1AD}"/>
              </a:ext>
            </a:extLst>
          </p:cNvPr>
          <p:cNvSpPr txBox="1"/>
          <p:nvPr/>
        </p:nvSpPr>
        <p:spPr>
          <a:xfrm>
            <a:off x="695929" y="4990310"/>
            <a:ext cx="1336675" cy="307777"/>
          </a:xfrm>
          <a:prstGeom prst="rect">
            <a:avLst/>
          </a:prstGeom>
          <a:noFill/>
        </p:spPr>
        <p:txBody>
          <a:bodyPr wrap="square" rtlCol="0">
            <a:spAutoFit/>
          </a:bodyPr>
          <a:lstStyle/>
          <a:p>
            <a:r>
              <a:rPr lang="en-US" sz="1400"/>
              <a:t>Education</a:t>
            </a:r>
          </a:p>
        </p:txBody>
      </p:sp>
      <p:sp>
        <p:nvSpPr>
          <p:cNvPr id="11" name="Arrow: Bent-Up 10">
            <a:extLst>
              <a:ext uri="{FF2B5EF4-FFF2-40B4-BE49-F238E27FC236}">
                <a16:creationId xmlns:a16="http://schemas.microsoft.com/office/drawing/2014/main" id="{1F7A123F-CBD3-FF55-BECA-95F8C2072AD1}"/>
              </a:ext>
            </a:extLst>
          </p:cNvPr>
          <p:cNvSpPr/>
          <p:nvPr/>
        </p:nvSpPr>
        <p:spPr>
          <a:xfrm rot="5400000">
            <a:off x="3381923" y="4846591"/>
            <a:ext cx="407268"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409BFF-A5AD-0D6F-05A4-772119058B20}"/>
              </a:ext>
            </a:extLst>
          </p:cNvPr>
          <p:cNvSpPr txBox="1"/>
          <p:nvPr/>
        </p:nvSpPr>
        <p:spPr>
          <a:xfrm>
            <a:off x="3672365" y="4993115"/>
            <a:ext cx="1618217" cy="307777"/>
          </a:xfrm>
          <a:prstGeom prst="rect">
            <a:avLst/>
          </a:prstGeom>
          <a:noFill/>
        </p:spPr>
        <p:txBody>
          <a:bodyPr wrap="square" rtlCol="0">
            <a:spAutoFit/>
          </a:bodyPr>
          <a:lstStyle/>
          <a:p>
            <a:r>
              <a:rPr lang="en-US" sz="1400"/>
              <a:t>Location Specific</a:t>
            </a:r>
          </a:p>
        </p:txBody>
      </p:sp>
      <p:sp>
        <p:nvSpPr>
          <p:cNvPr id="13" name="TextBox 12">
            <a:extLst>
              <a:ext uri="{FF2B5EF4-FFF2-40B4-BE49-F238E27FC236}">
                <a16:creationId xmlns:a16="http://schemas.microsoft.com/office/drawing/2014/main" id="{72A477AD-B9D2-A032-2B9F-82CD6E3395EC}"/>
              </a:ext>
            </a:extLst>
          </p:cNvPr>
          <p:cNvSpPr txBox="1"/>
          <p:nvPr/>
        </p:nvSpPr>
        <p:spPr>
          <a:xfrm>
            <a:off x="3672365" y="5346132"/>
            <a:ext cx="1422350" cy="523220"/>
          </a:xfrm>
          <a:prstGeom prst="rect">
            <a:avLst/>
          </a:prstGeom>
          <a:noFill/>
        </p:spPr>
        <p:txBody>
          <a:bodyPr wrap="square" rtlCol="0">
            <a:spAutoFit/>
          </a:bodyPr>
          <a:lstStyle/>
          <a:p>
            <a:r>
              <a:rPr lang="en-US" sz="1400"/>
              <a:t>Designs Shared </a:t>
            </a:r>
          </a:p>
          <a:p>
            <a:r>
              <a:rPr lang="en-US" sz="1400"/>
              <a:t>Spring 2024</a:t>
            </a:r>
          </a:p>
        </p:txBody>
      </p:sp>
      <p:sp>
        <p:nvSpPr>
          <p:cNvPr id="16" name="Arrow: Bent-Up 15">
            <a:extLst>
              <a:ext uri="{FF2B5EF4-FFF2-40B4-BE49-F238E27FC236}">
                <a16:creationId xmlns:a16="http://schemas.microsoft.com/office/drawing/2014/main" id="{85EE6D68-FB7D-F497-F3D1-54B7B452874D}"/>
              </a:ext>
            </a:extLst>
          </p:cNvPr>
          <p:cNvSpPr/>
          <p:nvPr/>
        </p:nvSpPr>
        <p:spPr>
          <a:xfrm rot="5400000">
            <a:off x="3308659" y="5142795"/>
            <a:ext cx="553797"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a:extLst>
              <a:ext uri="{FF2B5EF4-FFF2-40B4-BE49-F238E27FC236}">
                <a16:creationId xmlns:a16="http://schemas.microsoft.com/office/drawing/2014/main" id="{E0ADF414-3917-B4ED-7784-0F2988914381}"/>
              </a:ext>
            </a:extLst>
          </p:cNvPr>
          <p:cNvSpPr/>
          <p:nvPr/>
        </p:nvSpPr>
        <p:spPr>
          <a:xfrm rot="5400000">
            <a:off x="6398456" y="4822316"/>
            <a:ext cx="407268" cy="274605"/>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900374D-DE3C-342B-1386-87602962C7A4}"/>
              </a:ext>
            </a:extLst>
          </p:cNvPr>
          <p:cNvSpPr txBox="1"/>
          <p:nvPr/>
        </p:nvSpPr>
        <p:spPr>
          <a:xfrm>
            <a:off x="6705892" y="4830475"/>
            <a:ext cx="2014246" cy="523220"/>
          </a:xfrm>
          <a:prstGeom prst="rect">
            <a:avLst/>
          </a:prstGeom>
          <a:noFill/>
        </p:spPr>
        <p:txBody>
          <a:bodyPr wrap="square" rtlCol="0">
            <a:spAutoFit/>
          </a:bodyPr>
          <a:lstStyle/>
          <a:p>
            <a:r>
              <a:rPr lang="en-US" sz="1400"/>
              <a:t>Approval Required for</a:t>
            </a:r>
          </a:p>
          <a:p>
            <a:r>
              <a:rPr lang="en-US" sz="1400"/>
              <a:t>Project to Move Forward </a:t>
            </a:r>
          </a:p>
        </p:txBody>
      </p:sp>
      <p:sp>
        <p:nvSpPr>
          <p:cNvPr id="22" name="Rectangle: Rounded Corners 21">
            <a:extLst>
              <a:ext uri="{FF2B5EF4-FFF2-40B4-BE49-F238E27FC236}">
                <a16:creationId xmlns:a16="http://schemas.microsoft.com/office/drawing/2014/main" id="{82167103-83C3-D85D-A269-F6D00C474F58}"/>
              </a:ext>
            </a:extLst>
          </p:cNvPr>
          <p:cNvSpPr/>
          <p:nvPr/>
        </p:nvSpPr>
        <p:spPr>
          <a:xfrm>
            <a:off x="3253845" y="2729420"/>
            <a:ext cx="2145524" cy="3300720"/>
          </a:xfrm>
          <a:prstGeom prst="round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BC6B8C7-9EDC-A73D-DA69-5FA49B62BA99}"/>
              </a:ext>
            </a:extLst>
          </p:cNvPr>
          <p:cNvSpPr txBox="1"/>
          <p:nvPr/>
        </p:nvSpPr>
        <p:spPr>
          <a:xfrm>
            <a:off x="3362632" y="2329310"/>
            <a:ext cx="1927950" cy="400110"/>
          </a:xfrm>
          <a:prstGeom prst="rect">
            <a:avLst/>
          </a:prstGeom>
          <a:noFill/>
        </p:spPr>
        <p:txBody>
          <a:bodyPr wrap="square" rtlCol="0">
            <a:spAutoFit/>
          </a:bodyPr>
          <a:lstStyle/>
          <a:p>
            <a:pPr algn="ctr"/>
            <a:r>
              <a:rPr lang="en-US" sz="2000" u="sng"/>
              <a:t>We are Here </a:t>
            </a:r>
          </a:p>
        </p:txBody>
      </p:sp>
    </p:spTree>
    <p:extLst>
      <p:ext uri="{BB962C8B-B14F-4D97-AF65-F5344CB8AC3E}">
        <p14:creationId xmlns:p14="http://schemas.microsoft.com/office/powerpoint/2010/main" val="223208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3F6C2A-DAD7-5364-E315-0D575D0023C9}"/>
              </a:ext>
            </a:extLst>
          </p:cNvPr>
          <p:cNvSpPr>
            <a:spLocks noGrp="1"/>
          </p:cNvSpPr>
          <p:nvPr>
            <p:ph type="title"/>
          </p:nvPr>
        </p:nvSpPr>
        <p:spPr>
          <a:xfrm>
            <a:off x="838200" y="365125"/>
            <a:ext cx="10515600" cy="1006475"/>
          </a:xfrm>
        </p:spPr>
        <p:txBody>
          <a:bodyPr/>
          <a:lstStyle/>
          <a:p>
            <a:r>
              <a:rPr lang="en-US"/>
              <a:t>Questions</a:t>
            </a:r>
          </a:p>
        </p:txBody>
      </p:sp>
      <p:pic>
        <p:nvPicPr>
          <p:cNvPr id="6" name="Graphic 5" descr="Questions with solid fill">
            <a:extLst>
              <a:ext uri="{FF2B5EF4-FFF2-40B4-BE49-F238E27FC236}">
                <a16:creationId xmlns:a16="http://schemas.microsoft.com/office/drawing/2014/main" id="{ADCA3A65-9F78-CEF5-7803-CD22EBA6F4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083309"/>
            <a:ext cx="3668562" cy="3668562"/>
          </a:xfrm>
          <a:prstGeom prst="rect">
            <a:avLst/>
          </a:prstGeom>
        </p:spPr>
      </p:pic>
      <p:sp>
        <p:nvSpPr>
          <p:cNvPr id="7" name="TextBox 6">
            <a:extLst>
              <a:ext uri="{FF2B5EF4-FFF2-40B4-BE49-F238E27FC236}">
                <a16:creationId xmlns:a16="http://schemas.microsoft.com/office/drawing/2014/main" id="{7599C1E7-8EEB-888A-7C0A-CD512432608C}"/>
              </a:ext>
            </a:extLst>
          </p:cNvPr>
          <p:cNvSpPr txBox="1"/>
          <p:nvPr/>
        </p:nvSpPr>
        <p:spPr>
          <a:xfrm>
            <a:off x="5830529" y="1838632"/>
            <a:ext cx="6017342" cy="5078313"/>
          </a:xfrm>
          <a:prstGeom prst="rect">
            <a:avLst/>
          </a:prstGeom>
          <a:noFill/>
        </p:spPr>
        <p:txBody>
          <a:bodyPr wrap="square" rtlCol="0">
            <a:spAutoFit/>
          </a:bodyPr>
          <a:lstStyle/>
          <a:p>
            <a:r>
              <a:rPr lang="en-US" u="sng"/>
              <a:t>Contacts</a:t>
            </a:r>
          </a:p>
          <a:p>
            <a:r>
              <a:rPr lang="en-US"/>
              <a:t>Brian Shelton </a:t>
            </a:r>
          </a:p>
          <a:p>
            <a:r>
              <a:rPr lang="en-US"/>
              <a:t>Shared Street Project Manager:</a:t>
            </a:r>
          </a:p>
          <a:p>
            <a:r>
              <a:rPr lang="en-US">
                <a:hlinkClick r:id="rId5"/>
              </a:rPr>
              <a:t>bshelton@arlingtonva.us</a:t>
            </a:r>
            <a:endParaRPr lang="en-US"/>
          </a:p>
          <a:p>
            <a:endParaRPr lang="en-US"/>
          </a:p>
          <a:p>
            <a:r>
              <a:rPr lang="en-US"/>
              <a:t>Michelle Stafford </a:t>
            </a:r>
          </a:p>
          <a:p>
            <a:r>
              <a:rPr lang="en-US"/>
              <a:t>Neighborhood Complete Streets Program Manager: </a:t>
            </a:r>
          </a:p>
          <a:p>
            <a:r>
              <a:rPr lang="en-US">
                <a:hlinkClick r:id="rId6"/>
              </a:rPr>
              <a:t>mstafford@arlingtonva.us</a:t>
            </a:r>
            <a:r>
              <a:rPr lang="en-US"/>
              <a:t> </a:t>
            </a:r>
          </a:p>
          <a:p>
            <a:endParaRPr lang="en-US"/>
          </a:p>
          <a:p>
            <a:r>
              <a:rPr lang="en-US"/>
              <a:t>Project Website:</a:t>
            </a:r>
          </a:p>
          <a:p>
            <a:r>
              <a:rPr lang="en-US">
                <a:hlinkClick r:id="rId7"/>
              </a:rPr>
              <a:t>https://www.arlingtonva.us/Government/Projects/Project-Types/Transportation-Projects/NCS-Shared-Street-Pilot</a:t>
            </a:r>
            <a:endParaRPr lang="en-US"/>
          </a:p>
          <a:p>
            <a:endParaRPr lang="en-US"/>
          </a:p>
          <a:p>
            <a:r>
              <a:rPr lang="en-US"/>
              <a:t>Or search online using this phrase:</a:t>
            </a:r>
          </a:p>
          <a:p>
            <a:r>
              <a:rPr lang="en-US"/>
              <a:t>“Neighborhood Complete Streets Shared Street Pilot Projects Arlington VA”</a:t>
            </a:r>
          </a:p>
          <a:p>
            <a:endParaRPr lang="en-US"/>
          </a:p>
          <a:p>
            <a:endParaRPr lang="en-US"/>
          </a:p>
        </p:txBody>
      </p:sp>
    </p:spTree>
    <p:extLst>
      <p:ext uri="{BB962C8B-B14F-4D97-AF65-F5344CB8AC3E}">
        <p14:creationId xmlns:p14="http://schemas.microsoft.com/office/powerpoint/2010/main" val="228836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7E2F52A-890E-46E9-922C-25325774E880}"/>
              </a:ext>
            </a:extLst>
          </p:cNvPr>
          <p:cNvSpPr>
            <a:spLocks noGrp="1"/>
          </p:cNvSpPr>
          <p:nvPr>
            <p:ph type="subTitle" idx="1"/>
          </p:nvPr>
        </p:nvSpPr>
        <p:spPr>
          <a:xfrm>
            <a:off x="642502" y="2493910"/>
            <a:ext cx="6016206" cy="394095"/>
          </a:xfrm>
        </p:spPr>
        <p:txBody>
          <a:bodyPr>
            <a:noAutofit/>
          </a:bodyPr>
          <a:lstStyle/>
          <a:p>
            <a:pPr>
              <a:spcAft>
                <a:spcPts val="0"/>
              </a:spcAft>
            </a:pPr>
            <a:r>
              <a:rPr lang="en-US" sz="1800"/>
              <a:t>Shared Streets Pilot Projects</a:t>
            </a:r>
          </a:p>
          <a:p>
            <a:pPr>
              <a:spcAft>
                <a:spcPts val="0"/>
              </a:spcAft>
            </a:pPr>
            <a:r>
              <a:rPr lang="en-US" sz="1800"/>
              <a:t>Bluemont Civic Association </a:t>
            </a:r>
          </a:p>
          <a:p>
            <a:pPr>
              <a:spcAft>
                <a:spcPts val="0"/>
              </a:spcAft>
            </a:pPr>
            <a:r>
              <a:rPr lang="en-US" sz="1800"/>
              <a:t>January 31, 2024</a:t>
            </a:r>
          </a:p>
          <a:p>
            <a:endParaRPr lang="en-US" sz="1800"/>
          </a:p>
        </p:txBody>
      </p:sp>
      <p:sp>
        <p:nvSpPr>
          <p:cNvPr id="4" name="Title 3">
            <a:extLst>
              <a:ext uri="{FF2B5EF4-FFF2-40B4-BE49-F238E27FC236}">
                <a16:creationId xmlns:a16="http://schemas.microsoft.com/office/drawing/2014/main" id="{5CD2EEB0-3B8F-4227-A68C-F5572CEFD5F0}"/>
              </a:ext>
            </a:extLst>
          </p:cNvPr>
          <p:cNvSpPr>
            <a:spLocks noGrp="1"/>
          </p:cNvSpPr>
          <p:nvPr>
            <p:ph type="ctrTitle"/>
          </p:nvPr>
        </p:nvSpPr>
        <p:spPr>
          <a:xfrm>
            <a:off x="642502" y="744783"/>
            <a:ext cx="7640364" cy="1475238"/>
          </a:xfrm>
        </p:spPr>
        <p:txBody>
          <a:bodyPr>
            <a:noAutofit/>
          </a:bodyPr>
          <a:lstStyle/>
          <a:p>
            <a:br>
              <a:rPr lang="en-US" sz="2800"/>
            </a:br>
            <a:r>
              <a:rPr lang="en-US" sz="2600"/>
              <a:t>Neighborhood Complete Streets</a:t>
            </a:r>
          </a:p>
        </p:txBody>
      </p:sp>
      <p:sp>
        <p:nvSpPr>
          <p:cNvPr id="6" name="TextBox 5">
            <a:extLst>
              <a:ext uri="{FF2B5EF4-FFF2-40B4-BE49-F238E27FC236}">
                <a16:creationId xmlns:a16="http://schemas.microsoft.com/office/drawing/2014/main" id="{75692C2E-C8D4-4C26-9C87-319D72519574}"/>
              </a:ext>
            </a:extLst>
          </p:cNvPr>
          <p:cNvSpPr txBox="1"/>
          <p:nvPr/>
        </p:nvSpPr>
        <p:spPr>
          <a:xfrm>
            <a:off x="642502" y="3841306"/>
            <a:ext cx="6016206" cy="1200329"/>
          </a:xfrm>
          <a:prstGeom prst="rect">
            <a:avLst/>
          </a:prstGeom>
          <a:noFill/>
        </p:spPr>
        <p:txBody>
          <a:bodyPr wrap="square" lIns="91440" tIns="45720" rIns="91440" bIns="45720" rtlCol="0" anchor="t">
            <a:spAutoFit/>
          </a:bodyPr>
          <a:lstStyle/>
          <a:p>
            <a:endParaRPr lang="en-US">
              <a:solidFill>
                <a:schemeClr val="bg1"/>
              </a:solidFill>
              <a:latin typeface="Century Gothic"/>
            </a:endParaRPr>
          </a:p>
          <a:p>
            <a:r>
              <a:rPr lang="en-US">
                <a:solidFill>
                  <a:schemeClr val="bg1"/>
                </a:solidFill>
                <a:latin typeface="Century Gothic"/>
              </a:rPr>
              <a:t>Brian Shelton – Project Manager</a:t>
            </a:r>
          </a:p>
          <a:p>
            <a:r>
              <a:rPr lang="en-US">
                <a:solidFill>
                  <a:schemeClr val="bg1"/>
                </a:solidFill>
                <a:latin typeface="Century Gothic"/>
              </a:rPr>
              <a:t>Michelle Stafford – NCS Program Manager</a:t>
            </a:r>
          </a:p>
          <a:p>
            <a:endParaRPr lang="en-US">
              <a:solidFill>
                <a:schemeClr val="bg1"/>
              </a:solidFill>
              <a:latin typeface="Century Gothic"/>
            </a:endParaRPr>
          </a:p>
        </p:txBody>
      </p:sp>
      <p:cxnSp>
        <p:nvCxnSpPr>
          <p:cNvPr id="7" name="Straight Connector 6">
            <a:extLst>
              <a:ext uri="{FF2B5EF4-FFF2-40B4-BE49-F238E27FC236}">
                <a16:creationId xmlns:a16="http://schemas.microsoft.com/office/drawing/2014/main" id="{BF1C2046-AEE3-4B02-AB26-2117EC34341B}"/>
              </a:ext>
            </a:extLst>
          </p:cNvPr>
          <p:cNvCxnSpPr>
            <a:cxnSpLocks/>
          </p:cNvCxnSpPr>
          <p:nvPr/>
        </p:nvCxnSpPr>
        <p:spPr>
          <a:xfrm>
            <a:off x="744102" y="3429000"/>
            <a:ext cx="6036086" cy="0"/>
          </a:xfrm>
          <a:prstGeom prst="line">
            <a:avLst/>
          </a:prstGeom>
          <a:ln w="19050">
            <a:solidFill>
              <a:srgbClr val="8AE2E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DF7C4F5-7656-4767-896A-6A2ABE482A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008" y="5312389"/>
            <a:ext cx="2999161" cy="9233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0FD1FD2-5AD5-474B-8D86-5CA22FD04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582" y="5259912"/>
            <a:ext cx="2184262" cy="1028284"/>
          </a:xfrm>
          <a:prstGeom prst="rect">
            <a:avLst/>
          </a:prstGeom>
        </p:spPr>
      </p:pic>
    </p:spTree>
    <p:extLst>
      <p:ext uri="{BB962C8B-B14F-4D97-AF65-F5344CB8AC3E}">
        <p14:creationId xmlns:p14="http://schemas.microsoft.com/office/powerpoint/2010/main" val="18581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547E-794E-3084-0D3C-15ADBD90DEA7}"/>
              </a:ext>
            </a:extLst>
          </p:cNvPr>
          <p:cNvSpPr>
            <a:spLocks noGrp="1"/>
          </p:cNvSpPr>
          <p:nvPr>
            <p:ph type="title"/>
          </p:nvPr>
        </p:nvSpPr>
        <p:spPr/>
        <p:txBody>
          <a:bodyPr/>
          <a:lstStyle/>
          <a:p>
            <a:r>
              <a:rPr lang="en-US">
                <a:latin typeface="Century Gothic"/>
              </a:rPr>
              <a:t>Outline</a:t>
            </a:r>
            <a:endParaRPr lang="en-US"/>
          </a:p>
        </p:txBody>
      </p:sp>
      <p:sp>
        <p:nvSpPr>
          <p:cNvPr id="3" name="Content Placeholder 2">
            <a:extLst>
              <a:ext uri="{FF2B5EF4-FFF2-40B4-BE49-F238E27FC236}">
                <a16:creationId xmlns:a16="http://schemas.microsoft.com/office/drawing/2014/main" id="{5BD0F2CD-3539-EB0E-7E39-A69F023BB2EE}"/>
              </a:ext>
            </a:extLst>
          </p:cNvPr>
          <p:cNvSpPr>
            <a:spLocks noGrp="1"/>
          </p:cNvSpPr>
          <p:nvPr>
            <p:ph idx="1"/>
          </p:nvPr>
        </p:nvSpPr>
        <p:spPr/>
        <p:txBody>
          <a:bodyPr vert="horz" wrap="square" lIns="91440" tIns="45720" rIns="91440" bIns="45720" rtlCol="0" anchor="t">
            <a:noAutofit/>
          </a:bodyPr>
          <a:lstStyle/>
          <a:p>
            <a:endParaRPr lang="en-US"/>
          </a:p>
          <a:p>
            <a:r>
              <a:rPr lang="en-US">
                <a:latin typeface="Century Gothic"/>
              </a:rPr>
              <a:t>Program Background - Neighborhood Complete Streets</a:t>
            </a:r>
          </a:p>
          <a:p>
            <a:r>
              <a:rPr lang="en-US">
                <a:latin typeface="Century Gothic"/>
              </a:rPr>
              <a:t>What are Shared Streets?</a:t>
            </a:r>
          </a:p>
          <a:p>
            <a:r>
              <a:rPr lang="en-US">
                <a:latin typeface="Century Gothic"/>
              </a:rPr>
              <a:t>Shared Streets Pilots</a:t>
            </a:r>
          </a:p>
          <a:p>
            <a:r>
              <a:rPr lang="en-US">
                <a:latin typeface="Century Gothic"/>
              </a:rPr>
              <a:t>Public Engagement - What we heard from you</a:t>
            </a:r>
          </a:p>
          <a:p>
            <a:r>
              <a:rPr lang="en-US">
                <a:latin typeface="Century Gothic"/>
              </a:rPr>
              <a:t>Project Timeline</a:t>
            </a:r>
          </a:p>
        </p:txBody>
      </p:sp>
    </p:spTree>
    <p:extLst>
      <p:ext uri="{BB962C8B-B14F-4D97-AF65-F5344CB8AC3E}">
        <p14:creationId xmlns:p14="http://schemas.microsoft.com/office/powerpoint/2010/main" val="390938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5807496-C5CC-447F-B619-323F22AABA5F}"/>
              </a:ext>
              <a:ext uri="{C183D7F6-B498-43B3-948B-1728B52AA6E4}">
                <adec:decorative xmlns:adec="http://schemas.microsoft.com/office/drawing/2017/decorative" val="1"/>
              </a:ext>
            </a:extLst>
          </p:cNvPr>
          <p:cNvSpPr/>
          <p:nvPr/>
        </p:nvSpPr>
        <p:spPr>
          <a:xfrm>
            <a:off x="7199519" y="2688324"/>
            <a:ext cx="840963" cy="840963"/>
          </a:xfrm>
          <a:prstGeom prst="ellipse">
            <a:avLst/>
          </a:prstGeom>
          <a:solidFill>
            <a:schemeClr val="accent5">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3" name="Oval 42">
            <a:extLst>
              <a:ext uri="{FF2B5EF4-FFF2-40B4-BE49-F238E27FC236}">
                <a16:creationId xmlns:a16="http://schemas.microsoft.com/office/drawing/2014/main" id="{FF1881B7-2C83-4EEC-9B49-173395A3F1D0}"/>
              </a:ext>
              <a:ext uri="{C183D7F6-B498-43B3-948B-1728B52AA6E4}">
                <adec:decorative xmlns:adec="http://schemas.microsoft.com/office/drawing/2017/decorative" val="1"/>
              </a:ext>
            </a:extLst>
          </p:cNvPr>
          <p:cNvSpPr/>
          <p:nvPr/>
        </p:nvSpPr>
        <p:spPr>
          <a:xfrm>
            <a:off x="10247518" y="2688324"/>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C4B4EEA-C4AC-44FD-A69B-008A1CDDA310}"/>
              </a:ext>
              <a:ext uri="{C183D7F6-B498-43B3-948B-1728B52AA6E4}">
                <adec:decorative xmlns:adec="http://schemas.microsoft.com/office/drawing/2017/decorative" val="1"/>
              </a:ext>
            </a:extLst>
          </p:cNvPr>
          <p:cNvSpPr/>
          <p:nvPr/>
        </p:nvSpPr>
        <p:spPr>
          <a:xfrm>
            <a:off x="4151519" y="2688324"/>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46B637-4021-488D-8D76-50643F5E5713}"/>
              </a:ext>
              <a:ext uri="{C183D7F6-B498-43B3-948B-1728B52AA6E4}">
                <adec:decorative xmlns:adec="http://schemas.microsoft.com/office/drawing/2017/decorative" val="1"/>
              </a:ext>
            </a:extLst>
          </p:cNvPr>
          <p:cNvSpPr/>
          <p:nvPr/>
        </p:nvSpPr>
        <p:spPr>
          <a:xfrm>
            <a:off x="1098662" y="2688324"/>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descr="timeline">
            <a:extLst>
              <a:ext uri="{FF2B5EF4-FFF2-40B4-BE49-F238E27FC236}">
                <a16:creationId xmlns:a16="http://schemas.microsoft.com/office/drawing/2014/main" id="{03EF01C1-5F44-4071-A9AA-CE6ADA1A5F59}"/>
              </a:ext>
            </a:extLst>
          </p:cNvPr>
          <p:cNvCxnSpPr>
            <a:cxnSpLocks/>
            <a:stCxn id="52" idx="6"/>
            <a:endCxn id="17" idx="2"/>
          </p:cNvCxnSpPr>
          <p:nvPr/>
        </p:nvCxnSpPr>
        <p:spPr>
          <a:xfrm flipH="1">
            <a:off x="1434661" y="3832555"/>
            <a:ext cx="931782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7" name="Oval 16" descr="timeline markers">
            <a:extLst>
              <a:ext uri="{FF2B5EF4-FFF2-40B4-BE49-F238E27FC236}">
                <a16:creationId xmlns:a16="http://schemas.microsoft.com/office/drawing/2014/main" id="{685160D7-D23E-4878-8060-E663BA970B55}"/>
              </a:ext>
            </a:extLst>
          </p:cNvPr>
          <p:cNvSpPr/>
          <p:nvPr/>
        </p:nvSpPr>
        <p:spPr>
          <a:xfrm>
            <a:off x="1434661"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39" name="Oval 38" descr="timeline markers">
            <a:extLst>
              <a:ext uri="{FF2B5EF4-FFF2-40B4-BE49-F238E27FC236}">
                <a16:creationId xmlns:a16="http://schemas.microsoft.com/office/drawing/2014/main" id="{D71B5693-DD1D-45E8-899F-7698F4F9E0CB}"/>
              </a:ext>
            </a:extLst>
          </p:cNvPr>
          <p:cNvSpPr/>
          <p:nvPr/>
        </p:nvSpPr>
        <p:spPr>
          <a:xfrm>
            <a:off x="4487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49" name="Oval 48" descr="timeline markers">
            <a:extLst>
              <a:ext uri="{FF2B5EF4-FFF2-40B4-BE49-F238E27FC236}">
                <a16:creationId xmlns:a16="http://schemas.microsoft.com/office/drawing/2014/main" id="{5B5DE130-A1BB-4953-B61E-0F2854B4BF5A}"/>
              </a:ext>
            </a:extLst>
          </p:cNvPr>
          <p:cNvSpPr/>
          <p:nvPr/>
        </p:nvSpPr>
        <p:spPr>
          <a:xfrm>
            <a:off x="7535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sp>
        <p:nvSpPr>
          <p:cNvPr id="52" name="Oval 51" descr="timeline markers">
            <a:extLst>
              <a:ext uri="{FF2B5EF4-FFF2-40B4-BE49-F238E27FC236}">
                <a16:creationId xmlns:a16="http://schemas.microsoft.com/office/drawing/2014/main" id="{800A5842-C1EA-4797-9271-15E9E00DB4E5}"/>
              </a:ext>
            </a:extLst>
          </p:cNvPr>
          <p:cNvSpPr/>
          <p:nvPr/>
        </p:nvSpPr>
        <p:spPr>
          <a:xfrm>
            <a:off x="10583517"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endParaRPr>
          </a:p>
        </p:txBody>
      </p:sp>
      <p:pic>
        <p:nvPicPr>
          <p:cNvPr id="23" name="Picture Placeholder 22" descr="Seed Packet">
            <a:extLst>
              <a:ext uri="{FF2B5EF4-FFF2-40B4-BE49-F238E27FC236}">
                <a16:creationId xmlns:a16="http://schemas.microsoft.com/office/drawing/2014/main" id="{328809D6-74EB-4AE9-A789-42A189ABA20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p:pic>
      <p:pic>
        <p:nvPicPr>
          <p:cNvPr id="37" name="Picture Placeholder 36" descr="Sprouting Seed">
            <a:extLst>
              <a:ext uri="{FF2B5EF4-FFF2-40B4-BE49-F238E27FC236}">
                <a16:creationId xmlns:a16="http://schemas.microsoft.com/office/drawing/2014/main" id="{808BB55A-E218-4F23-8F36-9631520FC9E6}"/>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pic>
        <p:nvPicPr>
          <p:cNvPr id="50" name="Picture Placeholder 49" descr="Deciduous tree">
            <a:extLst>
              <a:ext uri="{FF2B5EF4-FFF2-40B4-BE49-F238E27FC236}">
                <a16:creationId xmlns:a16="http://schemas.microsoft.com/office/drawing/2014/main" id="{8FAF4296-69A8-4B30-9839-88B547122910}"/>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p:pic>
      <p:pic>
        <p:nvPicPr>
          <p:cNvPr id="41" name="Picture Placeholder 40" descr="Apple">
            <a:extLst>
              <a:ext uri="{FF2B5EF4-FFF2-40B4-BE49-F238E27FC236}">
                <a16:creationId xmlns:a16="http://schemas.microsoft.com/office/drawing/2014/main" id="{62F99FB0-410C-43BA-A2EB-190B8F5F349A}"/>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p:pic>
      <p:sp>
        <p:nvSpPr>
          <p:cNvPr id="10" name="Text Placeholder 9">
            <a:extLst>
              <a:ext uri="{FF2B5EF4-FFF2-40B4-BE49-F238E27FC236}">
                <a16:creationId xmlns:a16="http://schemas.microsoft.com/office/drawing/2014/main" id="{83413A59-8009-405C-B473-F659F4B46E4A}"/>
              </a:ext>
            </a:extLst>
          </p:cNvPr>
          <p:cNvSpPr>
            <a:spLocks noGrp="1"/>
          </p:cNvSpPr>
          <p:nvPr>
            <p:ph type="body" sz="quarter" idx="14"/>
          </p:nvPr>
        </p:nvSpPr>
        <p:spPr>
          <a:xfrm>
            <a:off x="439642" y="4491306"/>
            <a:ext cx="2651030" cy="601662"/>
          </a:xfrm>
        </p:spPr>
        <p:txBody>
          <a:bodyPr/>
          <a:lstStyle/>
          <a:p>
            <a:pPr algn="l"/>
            <a:r>
              <a:rPr lang="en-US" sz="1100"/>
              <a:t>Transition from Neighborhood Traffic Calming (NTC) to Neighborhood Complete Streets (NCS)</a:t>
            </a:r>
          </a:p>
          <a:p>
            <a:endParaRPr lang="en-US"/>
          </a:p>
        </p:txBody>
      </p:sp>
      <p:sp>
        <p:nvSpPr>
          <p:cNvPr id="11" name="Text Placeholder 10">
            <a:extLst>
              <a:ext uri="{FF2B5EF4-FFF2-40B4-BE49-F238E27FC236}">
                <a16:creationId xmlns:a16="http://schemas.microsoft.com/office/drawing/2014/main" id="{793FFC51-169D-49BB-A779-7EFB4D82AD28}"/>
              </a:ext>
            </a:extLst>
          </p:cNvPr>
          <p:cNvSpPr>
            <a:spLocks noGrp="1"/>
          </p:cNvSpPr>
          <p:nvPr>
            <p:ph type="body" sz="quarter" idx="15"/>
          </p:nvPr>
        </p:nvSpPr>
        <p:spPr/>
        <p:txBody>
          <a:bodyPr/>
          <a:lstStyle/>
          <a:p>
            <a:r>
              <a:rPr lang="en-US" sz="1100"/>
              <a:t>First Applications received</a:t>
            </a:r>
          </a:p>
          <a:p>
            <a:endParaRPr lang="en-US"/>
          </a:p>
        </p:txBody>
      </p:sp>
      <p:sp>
        <p:nvSpPr>
          <p:cNvPr id="13" name="Text Placeholder 12">
            <a:extLst>
              <a:ext uri="{FF2B5EF4-FFF2-40B4-BE49-F238E27FC236}">
                <a16:creationId xmlns:a16="http://schemas.microsoft.com/office/drawing/2014/main" id="{F62FF5CE-711D-42E8-B7EA-B1A1F772535A}"/>
              </a:ext>
            </a:extLst>
          </p:cNvPr>
          <p:cNvSpPr>
            <a:spLocks noGrp="1"/>
          </p:cNvSpPr>
          <p:nvPr>
            <p:ph type="body" sz="quarter" idx="16"/>
          </p:nvPr>
        </p:nvSpPr>
        <p:spPr/>
        <p:txBody>
          <a:bodyPr/>
          <a:lstStyle/>
          <a:p>
            <a:r>
              <a:rPr lang="en-US" sz="1100"/>
              <a:t>Pilot Projects</a:t>
            </a:r>
          </a:p>
          <a:p>
            <a:endParaRPr lang="en-US"/>
          </a:p>
        </p:txBody>
      </p:sp>
      <p:sp>
        <p:nvSpPr>
          <p:cNvPr id="15" name="Text Placeholder 14">
            <a:extLst>
              <a:ext uri="{FF2B5EF4-FFF2-40B4-BE49-F238E27FC236}">
                <a16:creationId xmlns:a16="http://schemas.microsoft.com/office/drawing/2014/main" id="{6433887D-8F27-4450-A714-B160672FA7ED}"/>
              </a:ext>
            </a:extLst>
          </p:cNvPr>
          <p:cNvSpPr>
            <a:spLocks noGrp="1"/>
          </p:cNvSpPr>
          <p:nvPr>
            <p:ph type="body" sz="quarter" idx="17"/>
          </p:nvPr>
        </p:nvSpPr>
        <p:spPr/>
        <p:txBody>
          <a:bodyPr/>
          <a:lstStyle/>
          <a:p>
            <a:r>
              <a:rPr lang="en-US" sz="1100"/>
              <a:t>Capital Projects approved annually</a:t>
            </a:r>
          </a:p>
          <a:p>
            <a:endParaRPr lang="en-US"/>
          </a:p>
        </p:txBody>
      </p:sp>
      <p:sp>
        <p:nvSpPr>
          <p:cNvPr id="18" name="Text Placeholder 17">
            <a:extLst>
              <a:ext uri="{FF2B5EF4-FFF2-40B4-BE49-F238E27FC236}">
                <a16:creationId xmlns:a16="http://schemas.microsoft.com/office/drawing/2014/main" id="{4E091A31-7866-4F47-B0CF-3293835EEDE8}"/>
              </a:ext>
            </a:extLst>
          </p:cNvPr>
          <p:cNvSpPr>
            <a:spLocks noGrp="1"/>
          </p:cNvSpPr>
          <p:nvPr>
            <p:ph type="body" sz="quarter" idx="18"/>
          </p:nvPr>
        </p:nvSpPr>
        <p:spPr/>
        <p:txBody>
          <a:bodyPr/>
          <a:lstStyle/>
          <a:p>
            <a:r>
              <a:rPr lang="en-US" b="1">
                <a:latin typeface="+mj-lt"/>
              </a:rPr>
              <a:t>2013-2014</a:t>
            </a:r>
          </a:p>
          <a:p>
            <a:endParaRPr lang="en-US"/>
          </a:p>
        </p:txBody>
      </p:sp>
      <p:sp>
        <p:nvSpPr>
          <p:cNvPr id="19" name="Text Placeholder 18">
            <a:extLst>
              <a:ext uri="{FF2B5EF4-FFF2-40B4-BE49-F238E27FC236}">
                <a16:creationId xmlns:a16="http://schemas.microsoft.com/office/drawing/2014/main" id="{B350F797-AA8E-422D-B1BE-31919E5E8542}"/>
              </a:ext>
            </a:extLst>
          </p:cNvPr>
          <p:cNvSpPr>
            <a:spLocks noGrp="1"/>
          </p:cNvSpPr>
          <p:nvPr>
            <p:ph type="body" sz="quarter" idx="19"/>
          </p:nvPr>
        </p:nvSpPr>
        <p:spPr/>
        <p:txBody>
          <a:bodyPr/>
          <a:lstStyle/>
          <a:p>
            <a:r>
              <a:rPr lang="en-US" sz="1800" b="1">
                <a:latin typeface="+mj-lt"/>
              </a:rPr>
              <a:t>2017</a:t>
            </a:r>
            <a:endParaRPr lang="en-US" b="1">
              <a:latin typeface="+mj-lt"/>
            </a:endParaRPr>
          </a:p>
          <a:p>
            <a:endParaRPr lang="en-US"/>
          </a:p>
        </p:txBody>
      </p:sp>
      <p:sp>
        <p:nvSpPr>
          <p:cNvPr id="20" name="Text Placeholder 19">
            <a:extLst>
              <a:ext uri="{FF2B5EF4-FFF2-40B4-BE49-F238E27FC236}">
                <a16:creationId xmlns:a16="http://schemas.microsoft.com/office/drawing/2014/main" id="{4A642F3E-3C03-4E20-ABCA-E003162FC000}"/>
              </a:ext>
            </a:extLst>
          </p:cNvPr>
          <p:cNvSpPr>
            <a:spLocks noGrp="1"/>
          </p:cNvSpPr>
          <p:nvPr>
            <p:ph type="body" sz="quarter" idx="20"/>
          </p:nvPr>
        </p:nvSpPr>
        <p:spPr/>
        <p:txBody>
          <a:bodyPr/>
          <a:lstStyle/>
          <a:p>
            <a:r>
              <a:rPr lang="en-US" sz="1800" b="1">
                <a:latin typeface="+mj-lt"/>
              </a:rPr>
              <a:t>2018-2019</a:t>
            </a:r>
            <a:endParaRPr lang="en-US"/>
          </a:p>
        </p:txBody>
      </p:sp>
      <p:sp>
        <p:nvSpPr>
          <p:cNvPr id="21" name="Text Placeholder 20">
            <a:extLst>
              <a:ext uri="{FF2B5EF4-FFF2-40B4-BE49-F238E27FC236}">
                <a16:creationId xmlns:a16="http://schemas.microsoft.com/office/drawing/2014/main" id="{77D8C714-BC59-4848-A254-B9834EBACE42}"/>
              </a:ext>
            </a:extLst>
          </p:cNvPr>
          <p:cNvSpPr>
            <a:spLocks noGrp="1"/>
          </p:cNvSpPr>
          <p:nvPr>
            <p:ph type="body" sz="quarter" idx="21"/>
          </p:nvPr>
        </p:nvSpPr>
        <p:spPr/>
        <p:txBody>
          <a:bodyPr/>
          <a:lstStyle/>
          <a:p>
            <a:r>
              <a:rPr lang="en-US" sz="1800" b="1">
                <a:latin typeface="+mj-lt"/>
              </a:rPr>
              <a:t>2020-2023</a:t>
            </a:r>
            <a:endParaRPr lang="en-US"/>
          </a:p>
        </p:txBody>
      </p:sp>
      <p:sp>
        <p:nvSpPr>
          <p:cNvPr id="4" name="Title 3">
            <a:extLst>
              <a:ext uri="{FF2B5EF4-FFF2-40B4-BE49-F238E27FC236}">
                <a16:creationId xmlns:a16="http://schemas.microsoft.com/office/drawing/2014/main" id="{804827BC-1867-4AEF-8917-48108BFA283D}"/>
              </a:ext>
            </a:extLst>
          </p:cNvPr>
          <p:cNvSpPr>
            <a:spLocks noGrp="1"/>
          </p:cNvSpPr>
          <p:nvPr>
            <p:ph type="title"/>
          </p:nvPr>
        </p:nvSpPr>
        <p:spPr/>
        <p:txBody>
          <a:bodyPr/>
          <a:lstStyle/>
          <a:p>
            <a:r>
              <a:rPr lang="en-US"/>
              <a:t>Neighborhood Complete Streets Program</a:t>
            </a:r>
          </a:p>
        </p:txBody>
      </p:sp>
      <p:sp>
        <p:nvSpPr>
          <p:cNvPr id="2" name="TextBox 1">
            <a:extLst>
              <a:ext uri="{FF2B5EF4-FFF2-40B4-BE49-F238E27FC236}">
                <a16:creationId xmlns:a16="http://schemas.microsoft.com/office/drawing/2014/main" id="{D6473C49-9AAD-B121-00FC-750603B46776}"/>
              </a:ext>
            </a:extLst>
          </p:cNvPr>
          <p:cNvSpPr txBox="1"/>
          <p:nvPr/>
        </p:nvSpPr>
        <p:spPr>
          <a:xfrm>
            <a:off x="3983320" y="5671154"/>
            <a:ext cx="8114323" cy="830997"/>
          </a:xfrm>
          <a:prstGeom prst="rect">
            <a:avLst/>
          </a:prstGeom>
          <a:noFill/>
        </p:spPr>
        <p:txBody>
          <a:bodyPr wrap="square">
            <a:spAutoFit/>
          </a:bodyPr>
          <a:lstStyle/>
          <a:p>
            <a:pPr lvl="1"/>
            <a:r>
              <a:rPr lang="en-US" sz="1600" i="1">
                <a:solidFill>
                  <a:schemeClr val="tx1">
                    <a:lumMod val="65000"/>
                    <a:lumOff val="35000"/>
                  </a:schemeClr>
                </a:solidFill>
                <a:latin typeface="Century Gothic"/>
              </a:rPr>
              <a:t>The goal of the Neighborhood Complete Streets program is to address issues of safety and access on local streets, as overseen by the Neighborhood Complete Streets Commission</a:t>
            </a:r>
          </a:p>
        </p:txBody>
      </p:sp>
    </p:spTree>
    <p:extLst>
      <p:ext uri="{BB962C8B-B14F-4D97-AF65-F5344CB8AC3E}">
        <p14:creationId xmlns:p14="http://schemas.microsoft.com/office/powerpoint/2010/main" val="67331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4827BC-1867-4AEF-8917-48108BFA283D}"/>
              </a:ext>
            </a:extLst>
          </p:cNvPr>
          <p:cNvSpPr>
            <a:spLocks noGrp="1"/>
          </p:cNvSpPr>
          <p:nvPr>
            <p:ph type="title"/>
          </p:nvPr>
        </p:nvSpPr>
        <p:spPr/>
        <p:txBody>
          <a:bodyPr/>
          <a:lstStyle/>
          <a:p>
            <a:r>
              <a:rPr lang="en-US"/>
              <a:t>NCS Project Selection Process</a:t>
            </a:r>
          </a:p>
        </p:txBody>
      </p:sp>
      <p:pic>
        <p:nvPicPr>
          <p:cNvPr id="44" name="Picture 43">
            <a:extLst>
              <a:ext uri="{FF2B5EF4-FFF2-40B4-BE49-F238E27FC236}">
                <a16:creationId xmlns:a16="http://schemas.microsoft.com/office/drawing/2014/main" id="{791B7001-5451-49E7-22EB-41D528F22130}"/>
              </a:ext>
            </a:extLst>
          </p:cNvPr>
          <p:cNvPicPr>
            <a:picLocks noChangeAspect="1"/>
          </p:cNvPicPr>
          <p:nvPr/>
        </p:nvPicPr>
        <p:blipFill>
          <a:blip r:embed="rId2"/>
          <a:stretch>
            <a:fillRect/>
          </a:stretch>
        </p:blipFill>
        <p:spPr>
          <a:xfrm>
            <a:off x="272386" y="2265753"/>
            <a:ext cx="11638273" cy="1377815"/>
          </a:xfrm>
          <a:prstGeom prst="rect">
            <a:avLst/>
          </a:prstGeom>
        </p:spPr>
      </p:pic>
      <p:sp>
        <p:nvSpPr>
          <p:cNvPr id="45" name="Content Placeholder 2">
            <a:extLst>
              <a:ext uri="{FF2B5EF4-FFF2-40B4-BE49-F238E27FC236}">
                <a16:creationId xmlns:a16="http://schemas.microsoft.com/office/drawing/2014/main" id="{114476B1-9B68-48AF-F021-7AE72E835A18}"/>
              </a:ext>
            </a:extLst>
          </p:cNvPr>
          <p:cNvSpPr txBox="1">
            <a:spLocks/>
          </p:cNvSpPr>
          <p:nvPr/>
        </p:nvSpPr>
        <p:spPr>
          <a:xfrm>
            <a:off x="838201" y="4361085"/>
            <a:ext cx="10515599" cy="1984851"/>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0"/>
              </a:spcBef>
              <a:spcAft>
                <a:spcPts val="1200"/>
              </a:spcAft>
              <a:buClr>
                <a:srgbClr val="074975"/>
              </a:buClr>
              <a:buFont typeface="Wingdings" panose="05000000000000000000" pitchFamily="2" charset="2"/>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0"/>
              </a:spcBef>
              <a:spcAft>
                <a:spcPts val="800"/>
              </a:spcAft>
              <a:buClr>
                <a:srgbClr val="074975"/>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0"/>
              </a:spcBef>
              <a:spcAft>
                <a:spcPts val="600"/>
              </a:spcAft>
              <a:buClr>
                <a:srgbClr val="074975"/>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latin typeface="Century Gothic"/>
              </a:rPr>
              <a:t>Locations are </a:t>
            </a:r>
            <a:r>
              <a:rPr lang="en-US" sz="1800" b="1" i="1">
                <a:latin typeface="Century Gothic"/>
              </a:rPr>
              <a:t>nominated</a:t>
            </a:r>
            <a:r>
              <a:rPr lang="en-US" sz="1800">
                <a:latin typeface="Century Gothic"/>
              </a:rPr>
              <a:t> by the public, </a:t>
            </a:r>
            <a:r>
              <a:rPr lang="en-US" sz="1800" b="1" i="1">
                <a:latin typeface="Century Gothic"/>
              </a:rPr>
              <a:t>scored and ranked</a:t>
            </a:r>
            <a:r>
              <a:rPr lang="en-US" sz="1800">
                <a:latin typeface="Century Gothic"/>
              </a:rPr>
              <a:t> on objective criteria, then </a:t>
            </a:r>
            <a:r>
              <a:rPr lang="en-US" sz="1800" b="1" i="1">
                <a:latin typeface="Century Gothic"/>
              </a:rPr>
              <a:t>selected by</a:t>
            </a:r>
            <a:r>
              <a:rPr lang="en-US" sz="1800">
                <a:latin typeface="Century Gothic"/>
              </a:rPr>
              <a:t> the Commission</a:t>
            </a:r>
            <a:endParaRPr lang="en-US" sz="1800"/>
          </a:p>
          <a:p>
            <a:pPr lvl="1"/>
            <a:r>
              <a:rPr lang="en-US" sz="1800">
                <a:latin typeface="Century Gothic"/>
              </a:rPr>
              <a:t>Projects follow the 6-Step Guide to Public Engagement, and are recommended for approval at a public </a:t>
            </a:r>
            <a:r>
              <a:rPr lang="en-US" sz="1800" b="1">
                <a:latin typeface="Century Gothic"/>
              </a:rPr>
              <a:t>Funding Hearing of the NCSC</a:t>
            </a:r>
            <a:r>
              <a:rPr lang="en-US" sz="1800">
                <a:latin typeface="Century Gothic"/>
              </a:rPr>
              <a:t>, then approved by the </a:t>
            </a:r>
            <a:r>
              <a:rPr lang="en-US" sz="1800" b="1">
                <a:latin typeface="Century Gothic"/>
              </a:rPr>
              <a:t>Arlington County Board</a:t>
            </a:r>
          </a:p>
          <a:p>
            <a:pPr lvl="1"/>
            <a:r>
              <a:rPr lang="en-US" sz="1800">
                <a:latin typeface="Century Gothic"/>
              </a:rPr>
              <a:t>The NCS program has funded </a:t>
            </a:r>
            <a:r>
              <a:rPr lang="en-US" sz="1800" b="1">
                <a:latin typeface="Century Gothic"/>
              </a:rPr>
              <a:t>4 pilot and 9 capital projects </a:t>
            </a:r>
            <a:r>
              <a:rPr lang="en-US" sz="1800">
                <a:latin typeface="Century Gothic"/>
              </a:rPr>
              <a:t>to date, for a total of </a:t>
            </a:r>
            <a:r>
              <a:rPr lang="en-US" sz="1800" b="1">
                <a:latin typeface="Century Gothic"/>
              </a:rPr>
              <a:t>$4.25m </a:t>
            </a:r>
            <a:r>
              <a:rPr lang="en-US" sz="1800">
                <a:latin typeface="Century Gothic"/>
              </a:rPr>
              <a:t>in improvements on Arlington’s neighborhood streets</a:t>
            </a:r>
            <a:endParaRPr lang="en-US" sz="1800"/>
          </a:p>
          <a:p>
            <a:pPr>
              <a:buFont typeface="Wingdings" panose="020B0604020202020204" pitchFamily="34" charset="0"/>
              <a:buChar char="§"/>
            </a:pPr>
            <a:endParaRPr lang="en-US" sz="2000" b="1"/>
          </a:p>
          <a:p>
            <a:pPr>
              <a:buFont typeface="Wingdings" panose="020B0604020202020204" pitchFamily="34" charset="0"/>
              <a:buChar char="§"/>
            </a:pPr>
            <a:endParaRPr lang="en-US" sz="2000" b="1"/>
          </a:p>
          <a:p>
            <a:pPr lvl="1"/>
            <a:endParaRPr lang="en-US" sz="1600"/>
          </a:p>
        </p:txBody>
      </p:sp>
    </p:spTree>
    <p:extLst>
      <p:ext uri="{BB962C8B-B14F-4D97-AF65-F5344CB8AC3E}">
        <p14:creationId xmlns:p14="http://schemas.microsoft.com/office/powerpoint/2010/main" val="54186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1EE3-312B-C688-85BF-AD6FE331022F}"/>
              </a:ext>
            </a:extLst>
          </p:cNvPr>
          <p:cNvSpPr>
            <a:spLocks noGrp="1"/>
          </p:cNvSpPr>
          <p:nvPr>
            <p:ph type="title"/>
          </p:nvPr>
        </p:nvSpPr>
        <p:spPr>
          <a:xfrm>
            <a:off x="838200" y="366032"/>
            <a:ext cx="10515600" cy="1006475"/>
          </a:xfrm>
        </p:spPr>
        <p:txBody>
          <a:bodyPr/>
          <a:lstStyle/>
          <a:p>
            <a:r>
              <a:rPr lang="en-US"/>
              <a:t>Balancing Priorities on N. Wakefield Street</a:t>
            </a:r>
          </a:p>
        </p:txBody>
      </p:sp>
      <p:pic>
        <p:nvPicPr>
          <p:cNvPr id="5" name="Picture 4">
            <a:extLst>
              <a:ext uri="{FF2B5EF4-FFF2-40B4-BE49-F238E27FC236}">
                <a16:creationId xmlns:a16="http://schemas.microsoft.com/office/drawing/2014/main" id="{E3E9037F-B673-D345-D409-D5A2D5D0B0E2}"/>
              </a:ext>
            </a:extLst>
          </p:cNvPr>
          <p:cNvPicPr>
            <a:picLocks noChangeAspect="1"/>
          </p:cNvPicPr>
          <p:nvPr/>
        </p:nvPicPr>
        <p:blipFill rotWithShape="1">
          <a:blip r:embed="rId3"/>
          <a:srcRect t="2224"/>
          <a:stretch/>
        </p:blipFill>
        <p:spPr>
          <a:xfrm>
            <a:off x="4046873" y="1671484"/>
            <a:ext cx="7894938" cy="5186516"/>
          </a:xfrm>
          <a:prstGeom prst="rect">
            <a:avLst/>
          </a:prstGeom>
        </p:spPr>
      </p:pic>
      <p:sp>
        <p:nvSpPr>
          <p:cNvPr id="6" name="Content Placeholder 2">
            <a:extLst>
              <a:ext uri="{FF2B5EF4-FFF2-40B4-BE49-F238E27FC236}">
                <a16:creationId xmlns:a16="http://schemas.microsoft.com/office/drawing/2014/main" id="{35BE258D-40A1-272C-E283-68ACBEC28CA4}"/>
              </a:ext>
            </a:extLst>
          </p:cNvPr>
          <p:cNvSpPr txBox="1">
            <a:spLocks/>
          </p:cNvSpPr>
          <p:nvPr/>
        </p:nvSpPr>
        <p:spPr>
          <a:xfrm>
            <a:off x="0" y="1073530"/>
            <a:ext cx="6694180" cy="5657850"/>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0"/>
              </a:spcBef>
              <a:spcAft>
                <a:spcPts val="1200"/>
              </a:spcAft>
              <a:buClr>
                <a:srgbClr val="074975"/>
              </a:buClr>
              <a:buFont typeface="Wingdings" panose="05000000000000000000" pitchFamily="2" charset="2"/>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0"/>
              </a:spcBef>
              <a:spcAft>
                <a:spcPts val="800"/>
              </a:spcAft>
              <a:buClr>
                <a:srgbClr val="074975"/>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0"/>
              </a:spcBef>
              <a:spcAft>
                <a:spcPts val="600"/>
              </a:spcAft>
              <a:buClr>
                <a:srgbClr val="074975"/>
              </a:buClr>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0"/>
              </a:spcBef>
              <a:spcAft>
                <a:spcPts val="600"/>
              </a:spcAft>
              <a:buClr>
                <a:srgbClr val="074975"/>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endParaRPr lang="en-US" sz="2000" b="1">
              <a:latin typeface="Century Gothic"/>
            </a:endParaRPr>
          </a:p>
          <a:p>
            <a:pPr>
              <a:spcAft>
                <a:spcPts val="300"/>
              </a:spcAft>
            </a:pPr>
            <a:endParaRPr lang="en-US" sz="2000" b="1">
              <a:latin typeface="Century Gothic"/>
            </a:endParaRPr>
          </a:p>
          <a:p>
            <a:pPr marL="0" indent="0">
              <a:lnSpc>
                <a:spcPct val="150000"/>
              </a:lnSpc>
              <a:spcAft>
                <a:spcPts val="600"/>
              </a:spcAft>
              <a:buNone/>
            </a:pPr>
            <a:r>
              <a:rPr lang="en-US" sz="2000">
                <a:latin typeface="Century Gothic"/>
              </a:rPr>
              <a:t>	</a:t>
            </a:r>
            <a:r>
              <a:rPr lang="en-US" sz="1600">
                <a:latin typeface="Century Gothic"/>
              </a:rPr>
              <a:t>Street trees</a:t>
            </a:r>
          </a:p>
          <a:p>
            <a:pPr marL="0" lvl="1" indent="0">
              <a:lnSpc>
                <a:spcPct val="200000"/>
              </a:lnSpc>
              <a:spcAft>
                <a:spcPts val="600"/>
              </a:spcAft>
              <a:buFont typeface="Arial" panose="020B0604020202020204" pitchFamily="34" charset="0"/>
              <a:buNone/>
            </a:pPr>
            <a:r>
              <a:rPr lang="en-US" sz="1600"/>
              <a:t>	</a:t>
            </a:r>
            <a:r>
              <a:rPr lang="en-US" sz="1600">
                <a:latin typeface="Century Gothic"/>
              </a:rPr>
              <a:t>On-street parking</a:t>
            </a:r>
          </a:p>
          <a:p>
            <a:pPr marL="0" lvl="2" indent="0">
              <a:lnSpc>
                <a:spcPct val="200000"/>
              </a:lnSpc>
              <a:buFont typeface="Courier New" panose="02070309020205020404" pitchFamily="49" charset="0"/>
              <a:buNone/>
            </a:pPr>
            <a:r>
              <a:rPr lang="en-US" sz="1600"/>
              <a:t> 	</a:t>
            </a:r>
            <a:r>
              <a:rPr lang="en-US" sz="1600">
                <a:latin typeface="Century Gothic"/>
              </a:rPr>
              <a:t>Right of way availability </a:t>
            </a:r>
          </a:p>
          <a:p>
            <a:pPr marL="0" lvl="1" indent="0">
              <a:lnSpc>
                <a:spcPct val="200000"/>
              </a:lnSpc>
              <a:spcAft>
                <a:spcPts val="600"/>
              </a:spcAft>
              <a:buFont typeface="Arial" panose="020B0604020202020204" pitchFamily="34" charset="0"/>
              <a:buNone/>
            </a:pPr>
            <a:r>
              <a:rPr lang="en-US" sz="1600">
                <a:latin typeface="Century Gothic"/>
              </a:rPr>
              <a:t>	Utility poles</a:t>
            </a:r>
          </a:p>
          <a:p>
            <a:pPr marL="0" lvl="1" indent="0">
              <a:lnSpc>
                <a:spcPct val="200000"/>
              </a:lnSpc>
              <a:spcAft>
                <a:spcPts val="600"/>
              </a:spcAft>
              <a:buFont typeface="Arial" panose="020B0604020202020204" pitchFamily="34" charset="0"/>
              <a:buNone/>
            </a:pPr>
            <a:r>
              <a:rPr lang="en-US" sz="1600">
                <a:latin typeface="Century Gothic"/>
              </a:rPr>
              <a:t>	</a:t>
            </a:r>
            <a:r>
              <a:rPr lang="en-US" sz="1600"/>
              <a:t>Project costs</a:t>
            </a:r>
          </a:p>
          <a:p>
            <a:pPr marL="0" lvl="1" indent="0">
              <a:lnSpc>
                <a:spcPct val="200000"/>
              </a:lnSpc>
              <a:spcAft>
                <a:spcPts val="600"/>
              </a:spcAft>
              <a:buFont typeface="Arial" panose="020B0604020202020204" pitchFamily="34" charset="0"/>
              <a:buNone/>
            </a:pPr>
            <a:r>
              <a:rPr lang="en-US" sz="1600"/>
              <a:t>	Bicycle Infrastructure</a:t>
            </a:r>
          </a:p>
          <a:p>
            <a:pPr marL="0" lvl="1" indent="0">
              <a:lnSpc>
                <a:spcPct val="200000"/>
              </a:lnSpc>
              <a:spcAft>
                <a:spcPts val="600"/>
              </a:spcAft>
              <a:buFont typeface="Arial" panose="020B0604020202020204" pitchFamily="34" charset="0"/>
              <a:buNone/>
            </a:pPr>
            <a:r>
              <a:rPr lang="en-US" sz="1600"/>
              <a:t>	Pedestrian Infrastructure </a:t>
            </a:r>
          </a:p>
          <a:p>
            <a:pPr marL="0" lvl="1" indent="0">
              <a:lnSpc>
                <a:spcPct val="200000"/>
              </a:lnSpc>
              <a:spcAft>
                <a:spcPts val="600"/>
              </a:spcAft>
              <a:buFont typeface="Arial" panose="020B0604020202020204" pitchFamily="34" charset="0"/>
              <a:buNone/>
            </a:pPr>
            <a:r>
              <a:rPr lang="en-US" sz="1600"/>
              <a:t>	Emergency service clear width </a:t>
            </a:r>
          </a:p>
          <a:p>
            <a:pPr marL="0" lvl="1" indent="0">
              <a:lnSpc>
                <a:spcPct val="150000"/>
              </a:lnSpc>
              <a:spcAft>
                <a:spcPts val="600"/>
              </a:spcAft>
              <a:buFont typeface="Arial" panose="020B0604020202020204" pitchFamily="34" charset="0"/>
              <a:buNone/>
            </a:pPr>
            <a:endParaRPr lang="en-US" sz="2000"/>
          </a:p>
          <a:p>
            <a:pPr marL="0" lvl="1" indent="0">
              <a:lnSpc>
                <a:spcPct val="150000"/>
              </a:lnSpc>
              <a:spcAft>
                <a:spcPts val="600"/>
              </a:spcAft>
              <a:buFont typeface="Arial" panose="020B0604020202020204" pitchFamily="34" charset="0"/>
              <a:buNone/>
            </a:pPr>
            <a:r>
              <a:rPr lang="en-US" sz="2000"/>
              <a:t>	</a:t>
            </a:r>
            <a:endParaRPr lang="en-US" sz="1600"/>
          </a:p>
          <a:p>
            <a:pPr marL="0" lvl="1" indent="0">
              <a:lnSpc>
                <a:spcPct val="150000"/>
              </a:lnSpc>
              <a:spcAft>
                <a:spcPts val="600"/>
              </a:spcAft>
              <a:buFont typeface="Arial" panose="020B0604020202020204" pitchFamily="34" charset="0"/>
              <a:buNone/>
            </a:pPr>
            <a:r>
              <a:rPr lang="en-US" sz="2000"/>
              <a:t>	</a:t>
            </a:r>
          </a:p>
        </p:txBody>
      </p:sp>
      <p:pic>
        <p:nvPicPr>
          <p:cNvPr id="7" name="Graphic 6" descr="Deciduous tree with solid fill">
            <a:extLst>
              <a:ext uri="{FF2B5EF4-FFF2-40B4-BE49-F238E27FC236}">
                <a16:creationId xmlns:a16="http://schemas.microsoft.com/office/drawing/2014/main" id="{E5693D13-213D-1021-9696-732D01ABB7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386" y="1787979"/>
            <a:ext cx="480218" cy="480218"/>
          </a:xfrm>
          <a:prstGeom prst="rect">
            <a:avLst/>
          </a:prstGeom>
        </p:spPr>
      </p:pic>
      <p:pic>
        <p:nvPicPr>
          <p:cNvPr id="8" name="Picture 7">
            <a:extLst>
              <a:ext uri="{FF2B5EF4-FFF2-40B4-BE49-F238E27FC236}">
                <a16:creationId xmlns:a16="http://schemas.microsoft.com/office/drawing/2014/main" id="{A62ABECB-FF05-02F8-7576-84C4E4B2D2FB}"/>
              </a:ext>
            </a:extLst>
          </p:cNvPr>
          <p:cNvPicPr>
            <a:picLocks noChangeAspect="1"/>
          </p:cNvPicPr>
          <p:nvPr/>
        </p:nvPicPr>
        <p:blipFill>
          <a:blip r:embed="rId6"/>
          <a:stretch>
            <a:fillRect/>
          </a:stretch>
        </p:blipFill>
        <p:spPr>
          <a:xfrm>
            <a:off x="223386" y="2365997"/>
            <a:ext cx="480219" cy="480219"/>
          </a:xfrm>
          <a:prstGeom prst="rect">
            <a:avLst/>
          </a:prstGeom>
        </p:spPr>
      </p:pic>
      <p:pic>
        <p:nvPicPr>
          <p:cNvPr id="9" name="Picture 8">
            <a:extLst>
              <a:ext uri="{FF2B5EF4-FFF2-40B4-BE49-F238E27FC236}">
                <a16:creationId xmlns:a16="http://schemas.microsoft.com/office/drawing/2014/main" id="{C3FF79AC-F60C-24D3-E301-ED131E008E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7351" y="5769675"/>
            <a:ext cx="539207" cy="539207"/>
          </a:xfrm>
          <a:prstGeom prst="rect">
            <a:avLst/>
          </a:prstGeom>
        </p:spPr>
      </p:pic>
      <p:pic>
        <p:nvPicPr>
          <p:cNvPr id="10" name="Graphic 9" descr="Dollar with solid fill">
            <a:extLst>
              <a:ext uri="{FF2B5EF4-FFF2-40B4-BE49-F238E27FC236}">
                <a16:creationId xmlns:a16="http://schemas.microsoft.com/office/drawing/2014/main" id="{D05F10FC-6E3B-414F-C986-0937A9A172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189" y="4135439"/>
            <a:ext cx="426613" cy="426613"/>
          </a:xfrm>
          <a:prstGeom prst="rect">
            <a:avLst/>
          </a:prstGeom>
        </p:spPr>
      </p:pic>
      <p:pic>
        <p:nvPicPr>
          <p:cNvPr id="11" name="Graphic 10" descr="Ruler with solid fill">
            <a:extLst>
              <a:ext uri="{FF2B5EF4-FFF2-40B4-BE49-F238E27FC236}">
                <a16:creationId xmlns:a16="http://schemas.microsoft.com/office/drawing/2014/main" id="{2A2095A7-0633-2B82-02AA-5B59D649EF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386" y="2957216"/>
            <a:ext cx="480218" cy="480218"/>
          </a:xfrm>
          <a:prstGeom prst="rect">
            <a:avLst/>
          </a:prstGeom>
        </p:spPr>
      </p:pic>
      <p:pic>
        <p:nvPicPr>
          <p:cNvPr id="12" name="Graphic 11" descr="Cycling with solid fill">
            <a:extLst>
              <a:ext uri="{FF2B5EF4-FFF2-40B4-BE49-F238E27FC236}">
                <a16:creationId xmlns:a16="http://schemas.microsoft.com/office/drawing/2014/main" id="{A8D571FC-C255-B173-4124-A78BEB00EF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9690" y="4659852"/>
            <a:ext cx="487610" cy="487610"/>
          </a:xfrm>
          <a:prstGeom prst="rect">
            <a:avLst/>
          </a:prstGeom>
        </p:spPr>
      </p:pic>
      <p:pic>
        <p:nvPicPr>
          <p:cNvPr id="13" name="Graphic 12" descr="Walk with solid fill">
            <a:extLst>
              <a:ext uri="{FF2B5EF4-FFF2-40B4-BE49-F238E27FC236}">
                <a16:creationId xmlns:a16="http://schemas.microsoft.com/office/drawing/2014/main" id="{45F1E8DE-A95B-FABA-5B3B-6DB1E1AB27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9690" y="5184265"/>
            <a:ext cx="480218" cy="480218"/>
          </a:xfrm>
          <a:prstGeom prst="rect">
            <a:avLst/>
          </a:prstGeom>
        </p:spPr>
      </p:pic>
      <p:pic>
        <p:nvPicPr>
          <p:cNvPr id="14" name="Picture 2" descr="electricity electric pole clipart - Clip Art Library">
            <a:extLst>
              <a:ext uri="{FF2B5EF4-FFF2-40B4-BE49-F238E27FC236}">
                <a16:creationId xmlns:a16="http://schemas.microsoft.com/office/drawing/2014/main" id="{1709AAB7-8BD2-08B3-9804-BA455380370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2462" t="11030" r="32051" b="13573"/>
          <a:stretch/>
        </p:blipFill>
        <p:spPr bwMode="auto">
          <a:xfrm>
            <a:off x="250189" y="3580575"/>
            <a:ext cx="426613" cy="45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5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CC1E-224C-09FD-EA75-719FB4C56C61}"/>
              </a:ext>
            </a:extLst>
          </p:cNvPr>
          <p:cNvSpPr>
            <a:spLocks noGrp="1"/>
          </p:cNvSpPr>
          <p:nvPr>
            <p:ph type="title"/>
          </p:nvPr>
        </p:nvSpPr>
        <p:spPr/>
        <p:txBody>
          <a:bodyPr/>
          <a:lstStyle/>
          <a:p>
            <a:r>
              <a:rPr lang="en-US"/>
              <a:t>NACTO Guidance on Shared Streets</a:t>
            </a:r>
          </a:p>
        </p:txBody>
      </p:sp>
      <p:pic>
        <p:nvPicPr>
          <p:cNvPr id="8" name="Picture 7">
            <a:extLst>
              <a:ext uri="{FF2B5EF4-FFF2-40B4-BE49-F238E27FC236}">
                <a16:creationId xmlns:a16="http://schemas.microsoft.com/office/drawing/2014/main" id="{F877E444-1387-F109-8373-34F355F8044B}"/>
              </a:ext>
            </a:extLst>
          </p:cNvPr>
          <p:cNvPicPr>
            <a:picLocks noChangeAspect="1"/>
          </p:cNvPicPr>
          <p:nvPr/>
        </p:nvPicPr>
        <p:blipFill>
          <a:blip r:embed="rId3"/>
          <a:stretch>
            <a:fillRect/>
          </a:stretch>
        </p:blipFill>
        <p:spPr>
          <a:xfrm>
            <a:off x="168878" y="1663299"/>
            <a:ext cx="7705880" cy="4816174"/>
          </a:xfrm>
          <a:prstGeom prst="rect">
            <a:avLst/>
          </a:prstGeom>
        </p:spPr>
      </p:pic>
      <p:cxnSp>
        <p:nvCxnSpPr>
          <p:cNvPr id="11" name="Straight Arrow Connector 10">
            <a:extLst>
              <a:ext uri="{FF2B5EF4-FFF2-40B4-BE49-F238E27FC236}">
                <a16:creationId xmlns:a16="http://schemas.microsoft.com/office/drawing/2014/main" id="{683A9316-65C6-3874-DCAE-D59AD48AE0FE}"/>
              </a:ext>
            </a:extLst>
          </p:cNvPr>
          <p:cNvCxnSpPr>
            <a:cxnSpLocks/>
            <a:stCxn id="13" idx="1"/>
          </p:cNvCxnSpPr>
          <p:nvPr/>
        </p:nvCxnSpPr>
        <p:spPr>
          <a:xfrm flipH="1">
            <a:off x="6676103" y="4680290"/>
            <a:ext cx="1947685" cy="15718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E5ABB3-7BDF-2DAC-1ADD-65692C14883B}"/>
              </a:ext>
            </a:extLst>
          </p:cNvPr>
          <p:cNvSpPr txBox="1"/>
          <p:nvPr/>
        </p:nvSpPr>
        <p:spPr>
          <a:xfrm>
            <a:off x="8623788" y="4387902"/>
            <a:ext cx="3399334" cy="584775"/>
          </a:xfrm>
          <a:prstGeom prst="rect">
            <a:avLst/>
          </a:prstGeom>
          <a:noFill/>
        </p:spPr>
        <p:txBody>
          <a:bodyPr wrap="square" rtlCol="0">
            <a:spAutoFit/>
          </a:bodyPr>
          <a:lstStyle/>
          <a:p>
            <a:pPr marL="285750" indent="-285750">
              <a:buFont typeface="Wingdings" panose="05000000000000000000" pitchFamily="2" charset="2"/>
              <a:buChar char="§"/>
            </a:pPr>
            <a:r>
              <a:rPr lang="en-US" sz="1600" u="sng">
                <a:solidFill>
                  <a:srgbClr val="FF0000"/>
                </a:solidFill>
              </a:rPr>
              <a:t>Advisory Signs</a:t>
            </a:r>
          </a:p>
          <a:p>
            <a:pPr marL="285750" indent="-285750">
              <a:buFont typeface="Wingdings" panose="05000000000000000000" pitchFamily="2" charset="2"/>
              <a:buChar char="§"/>
            </a:pPr>
            <a:r>
              <a:rPr lang="en-US" sz="1600" u="sng">
                <a:solidFill>
                  <a:srgbClr val="FF0000"/>
                </a:solidFill>
              </a:rPr>
              <a:t>Reduced Speed Limit (cautionary)</a:t>
            </a:r>
          </a:p>
        </p:txBody>
      </p:sp>
      <p:cxnSp>
        <p:nvCxnSpPr>
          <p:cNvPr id="19" name="Straight Arrow Connector 18">
            <a:extLst>
              <a:ext uri="{FF2B5EF4-FFF2-40B4-BE49-F238E27FC236}">
                <a16:creationId xmlns:a16="http://schemas.microsoft.com/office/drawing/2014/main" id="{FFEE6C18-0643-804E-8936-41ADDBE73D12}"/>
              </a:ext>
            </a:extLst>
          </p:cNvPr>
          <p:cNvCxnSpPr>
            <a:cxnSpLocks/>
          </p:cNvCxnSpPr>
          <p:nvPr/>
        </p:nvCxnSpPr>
        <p:spPr>
          <a:xfrm flipH="1" flipV="1">
            <a:off x="4902740" y="5165387"/>
            <a:ext cx="3721048" cy="4402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123C354-4364-C694-FE43-3A272C682184}"/>
              </a:ext>
            </a:extLst>
          </p:cNvPr>
          <p:cNvSpPr txBox="1"/>
          <p:nvPr/>
        </p:nvSpPr>
        <p:spPr>
          <a:xfrm>
            <a:off x="8623788" y="5281653"/>
            <a:ext cx="2947216" cy="1107996"/>
          </a:xfrm>
          <a:prstGeom prst="rect">
            <a:avLst/>
          </a:prstGeom>
          <a:noFill/>
        </p:spPr>
        <p:txBody>
          <a:bodyPr wrap="square" rtlCol="0">
            <a:spAutoFit/>
          </a:bodyPr>
          <a:lstStyle/>
          <a:p>
            <a:pPr marL="285750" indent="-285750">
              <a:buFont typeface="Wingdings" panose="05000000000000000000" pitchFamily="2" charset="2"/>
              <a:buChar char="§"/>
            </a:pPr>
            <a:r>
              <a:rPr lang="en-US" sz="1600"/>
              <a:t>Street Entrance Narrowed</a:t>
            </a:r>
          </a:p>
          <a:p>
            <a:pPr marL="285750" indent="-285750">
              <a:buFont typeface="Wingdings" panose="05000000000000000000" pitchFamily="2" charset="2"/>
              <a:buChar char="§"/>
            </a:pPr>
            <a:r>
              <a:rPr lang="en-US" sz="1600"/>
              <a:t>Curb Extensions</a:t>
            </a:r>
          </a:p>
          <a:p>
            <a:pPr marL="285750" indent="-285750">
              <a:buFont typeface="Wingdings" panose="05000000000000000000" pitchFamily="2" charset="2"/>
              <a:buChar char="§"/>
            </a:pPr>
            <a:r>
              <a:rPr lang="en-US" sz="1600" u="sng">
                <a:solidFill>
                  <a:srgbClr val="FF0000"/>
                </a:solidFill>
              </a:rPr>
              <a:t>Pavement Markings</a:t>
            </a:r>
          </a:p>
          <a:p>
            <a:pPr marL="285750" indent="-285750">
              <a:buFont typeface="Wingdings" panose="05000000000000000000" pitchFamily="2" charset="2"/>
              <a:buChar char="§"/>
            </a:pPr>
            <a:endParaRPr lang="en-US"/>
          </a:p>
        </p:txBody>
      </p:sp>
      <p:cxnSp>
        <p:nvCxnSpPr>
          <p:cNvPr id="26" name="Straight Arrow Connector 25">
            <a:extLst>
              <a:ext uri="{FF2B5EF4-FFF2-40B4-BE49-F238E27FC236}">
                <a16:creationId xmlns:a16="http://schemas.microsoft.com/office/drawing/2014/main" id="{0DD17B30-661C-A96A-2C46-F4206247A67D}"/>
              </a:ext>
            </a:extLst>
          </p:cNvPr>
          <p:cNvCxnSpPr>
            <a:cxnSpLocks/>
          </p:cNvCxnSpPr>
          <p:nvPr/>
        </p:nvCxnSpPr>
        <p:spPr>
          <a:xfrm flipH="1">
            <a:off x="3929974" y="2568578"/>
            <a:ext cx="4693814" cy="21353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0D67A1-262E-0649-D7C3-7BAD9A0C004A}"/>
              </a:ext>
            </a:extLst>
          </p:cNvPr>
          <p:cNvCxnSpPr>
            <a:cxnSpLocks/>
          </p:cNvCxnSpPr>
          <p:nvPr/>
        </p:nvCxnSpPr>
        <p:spPr>
          <a:xfrm flipH="1">
            <a:off x="4679004" y="2568578"/>
            <a:ext cx="3928283" cy="800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CD6EEA-E5AB-DDD1-4704-37D0CE7764CD}"/>
              </a:ext>
            </a:extLst>
          </p:cNvPr>
          <p:cNvCxnSpPr>
            <a:cxnSpLocks/>
          </p:cNvCxnSpPr>
          <p:nvPr/>
        </p:nvCxnSpPr>
        <p:spPr>
          <a:xfrm flipH="1">
            <a:off x="3224982" y="2568578"/>
            <a:ext cx="5382305" cy="204043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F77C38B-CBD3-F59D-D688-95DD3FD7833E}"/>
              </a:ext>
            </a:extLst>
          </p:cNvPr>
          <p:cNvSpPr txBox="1"/>
          <p:nvPr/>
        </p:nvSpPr>
        <p:spPr>
          <a:xfrm>
            <a:off x="8623788" y="2408613"/>
            <a:ext cx="3039603" cy="584775"/>
          </a:xfrm>
          <a:prstGeom prst="rect">
            <a:avLst/>
          </a:prstGeom>
          <a:noFill/>
        </p:spPr>
        <p:txBody>
          <a:bodyPr wrap="square" rtlCol="0">
            <a:spAutoFit/>
          </a:bodyPr>
          <a:lstStyle/>
          <a:p>
            <a:pPr marL="285750" indent="-285750">
              <a:buFont typeface="Wingdings" panose="05000000000000000000" pitchFamily="2" charset="2"/>
              <a:buChar char="§"/>
            </a:pPr>
            <a:r>
              <a:rPr lang="en-US" sz="1600"/>
              <a:t>Chicanes and other design features to slow traffic </a:t>
            </a:r>
          </a:p>
        </p:txBody>
      </p:sp>
      <p:sp>
        <p:nvSpPr>
          <p:cNvPr id="3" name="Footer Placeholder 2">
            <a:extLst>
              <a:ext uri="{FF2B5EF4-FFF2-40B4-BE49-F238E27FC236}">
                <a16:creationId xmlns:a16="http://schemas.microsoft.com/office/drawing/2014/main" id="{607A0D83-193E-E75A-7AD1-40991778E3FF}"/>
              </a:ext>
            </a:extLst>
          </p:cNvPr>
          <p:cNvSpPr>
            <a:spLocks noGrp="1"/>
          </p:cNvSpPr>
          <p:nvPr>
            <p:ph type="ftr" sz="quarter" idx="11"/>
          </p:nvPr>
        </p:nvSpPr>
        <p:spPr>
          <a:xfrm>
            <a:off x="-1" y="6450649"/>
            <a:ext cx="5909481" cy="365125"/>
          </a:xfrm>
        </p:spPr>
        <p:txBody>
          <a:bodyPr/>
          <a:lstStyle/>
          <a:p>
            <a:r>
              <a:rPr lang="en-US"/>
              <a:t>https://nacto.org/publication/urban-street-design-guide/streets/residential-shared-street/</a:t>
            </a:r>
          </a:p>
        </p:txBody>
      </p:sp>
      <p:cxnSp>
        <p:nvCxnSpPr>
          <p:cNvPr id="7" name="Straight Arrow Connector 6">
            <a:extLst>
              <a:ext uri="{FF2B5EF4-FFF2-40B4-BE49-F238E27FC236}">
                <a16:creationId xmlns:a16="http://schemas.microsoft.com/office/drawing/2014/main" id="{C60792BE-59EA-C5E0-F3C7-44002013D1B9}"/>
              </a:ext>
            </a:extLst>
          </p:cNvPr>
          <p:cNvCxnSpPr>
            <a:cxnSpLocks/>
            <a:stCxn id="9" idx="1"/>
          </p:cNvCxnSpPr>
          <p:nvPr/>
        </p:nvCxnSpPr>
        <p:spPr>
          <a:xfrm flipH="1">
            <a:off x="5416826" y="3234888"/>
            <a:ext cx="3190461" cy="1081178"/>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C39D5EA7-9B44-26E1-9F11-4BB5BDD39788}"/>
              </a:ext>
            </a:extLst>
          </p:cNvPr>
          <p:cNvSpPr txBox="1"/>
          <p:nvPr/>
        </p:nvSpPr>
        <p:spPr>
          <a:xfrm>
            <a:off x="8607287" y="3065611"/>
            <a:ext cx="2831691" cy="338554"/>
          </a:xfrm>
          <a:prstGeom prst="rect">
            <a:avLst/>
          </a:prstGeom>
          <a:noFill/>
        </p:spPr>
        <p:txBody>
          <a:bodyPr wrap="square" rtlCol="0">
            <a:spAutoFit/>
          </a:bodyPr>
          <a:lstStyle/>
          <a:p>
            <a:pPr marL="285750" indent="-285750">
              <a:buFont typeface="Wingdings" panose="05000000000000000000" pitchFamily="2" charset="2"/>
              <a:buChar char="§"/>
            </a:pPr>
            <a:r>
              <a:rPr lang="en-US" sz="1600"/>
              <a:t>Bike Racks and Corrals</a:t>
            </a:r>
          </a:p>
        </p:txBody>
      </p:sp>
      <p:sp>
        <p:nvSpPr>
          <p:cNvPr id="24" name="TextBox 23">
            <a:extLst>
              <a:ext uri="{FF2B5EF4-FFF2-40B4-BE49-F238E27FC236}">
                <a16:creationId xmlns:a16="http://schemas.microsoft.com/office/drawing/2014/main" id="{673D7827-C6F7-31DE-6788-A4D1EAF6321F}"/>
              </a:ext>
            </a:extLst>
          </p:cNvPr>
          <p:cNvSpPr txBox="1"/>
          <p:nvPr/>
        </p:nvSpPr>
        <p:spPr>
          <a:xfrm>
            <a:off x="8043637" y="4015959"/>
            <a:ext cx="3928283" cy="369332"/>
          </a:xfrm>
          <a:prstGeom prst="rect">
            <a:avLst/>
          </a:prstGeom>
          <a:noFill/>
        </p:spPr>
        <p:txBody>
          <a:bodyPr wrap="square" rtlCol="0">
            <a:spAutoFit/>
          </a:bodyPr>
          <a:lstStyle/>
          <a:p>
            <a:r>
              <a:rPr lang="en-US" b="1"/>
              <a:t>Street Entrance Treatments</a:t>
            </a:r>
          </a:p>
        </p:txBody>
      </p:sp>
      <p:sp>
        <p:nvSpPr>
          <p:cNvPr id="33" name="TextBox 32">
            <a:extLst>
              <a:ext uri="{FF2B5EF4-FFF2-40B4-BE49-F238E27FC236}">
                <a16:creationId xmlns:a16="http://schemas.microsoft.com/office/drawing/2014/main" id="{2841AEC8-CEFC-92EF-CD4C-13651465FAEE}"/>
              </a:ext>
            </a:extLst>
          </p:cNvPr>
          <p:cNvSpPr txBox="1"/>
          <p:nvPr/>
        </p:nvSpPr>
        <p:spPr>
          <a:xfrm>
            <a:off x="8094839" y="2039281"/>
            <a:ext cx="3928283" cy="369332"/>
          </a:xfrm>
          <a:prstGeom prst="rect">
            <a:avLst/>
          </a:prstGeom>
          <a:noFill/>
        </p:spPr>
        <p:txBody>
          <a:bodyPr wrap="square" rtlCol="0">
            <a:spAutoFit/>
          </a:bodyPr>
          <a:lstStyle/>
          <a:p>
            <a:r>
              <a:rPr lang="en-US" b="1"/>
              <a:t>Midblock Treatments Options</a:t>
            </a:r>
          </a:p>
        </p:txBody>
      </p:sp>
    </p:spTree>
    <p:extLst>
      <p:ext uri="{BB962C8B-B14F-4D97-AF65-F5344CB8AC3E}">
        <p14:creationId xmlns:p14="http://schemas.microsoft.com/office/powerpoint/2010/main" val="154864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11AA-CD64-E19E-194A-1F43B1C0CA4E}"/>
              </a:ext>
            </a:extLst>
          </p:cNvPr>
          <p:cNvSpPr>
            <a:spLocks noGrp="1"/>
          </p:cNvSpPr>
          <p:nvPr>
            <p:ph type="title"/>
          </p:nvPr>
        </p:nvSpPr>
        <p:spPr>
          <a:xfrm>
            <a:off x="1552586" y="252481"/>
            <a:ext cx="10515600" cy="1006475"/>
          </a:xfrm>
        </p:spPr>
        <p:txBody>
          <a:bodyPr/>
          <a:lstStyle/>
          <a:p>
            <a:r>
              <a:rPr lang="en-US"/>
              <a:t>Example Street Entrance Precedents</a:t>
            </a:r>
          </a:p>
        </p:txBody>
      </p:sp>
      <p:pic>
        <p:nvPicPr>
          <p:cNvPr id="4" name="Picture 3">
            <a:extLst>
              <a:ext uri="{FF2B5EF4-FFF2-40B4-BE49-F238E27FC236}">
                <a16:creationId xmlns:a16="http://schemas.microsoft.com/office/drawing/2014/main" id="{11DB1F0C-CDC0-7DF0-CBAF-03F5975F99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568" y="1947131"/>
            <a:ext cx="5923280" cy="3965575"/>
          </a:xfrm>
          <a:prstGeom prst="rect">
            <a:avLst/>
          </a:prstGeom>
          <a:noFill/>
          <a:ln>
            <a:noFill/>
          </a:ln>
        </p:spPr>
      </p:pic>
      <p:pic>
        <p:nvPicPr>
          <p:cNvPr id="5" name="Picture 4">
            <a:extLst>
              <a:ext uri="{FF2B5EF4-FFF2-40B4-BE49-F238E27FC236}">
                <a16:creationId xmlns:a16="http://schemas.microsoft.com/office/drawing/2014/main" id="{753ADD0D-58E6-CBE8-8022-81C2A8998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528" t="16653" r="7927" b="47433"/>
          <a:stretch/>
        </p:blipFill>
        <p:spPr bwMode="auto">
          <a:xfrm>
            <a:off x="7308202" y="1947131"/>
            <a:ext cx="3468078" cy="3965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9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8DC3-D797-B08C-D3B6-E97E4BCC8640}"/>
              </a:ext>
            </a:extLst>
          </p:cNvPr>
          <p:cNvSpPr>
            <a:spLocks noGrp="1"/>
          </p:cNvSpPr>
          <p:nvPr>
            <p:ph type="title"/>
          </p:nvPr>
        </p:nvSpPr>
        <p:spPr/>
        <p:txBody>
          <a:bodyPr/>
          <a:lstStyle/>
          <a:p>
            <a:r>
              <a:rPr lang="en-US"/>
              <a:t>Street Entrance Concepts</a:t>
            </a:r>
          </a:p>
        </p:txBody>
      </p:sp>
      <p:grpSp>
        <p:nvGrpSpPr>
          <p:cNvPr id="14" name="Group 13">
            <a:extLst>
              <a:ext uri="{FF2B5EF4-FFF2-40B4-BE49-F238E27FC236}">
                <a16:creationId xmlns:a16="http://schemas.microsoft.com/office/drawing/2014/main" id="{EABAD193-C2BD-4AB1-CCAF-59C7ACE819FB}"/>
              </a:ext>
            </a:extLst>
          </p:cNvPr>
          <p:cNvGrpSpPr/>
          <p:nvPr/>
        </p:nvGrpSpPr>
        <p:grpSpPr>
          <a:xfrm>
            <a:off x="6738886" y="1839278"/>
            <a:ext cx="2679700" cy="4653597"/>
            <a:chOff x="1845945" y="1839278"/>
            <a:chExt cx="2679700" cy="4653597"/>
          </a:xfrm>
        </p:grpSpPr>
        <p:grpSp>
          <p:nvGrpSpPr>
            <p:cNvPr id="7" name="Group 6">
              <a:extLst>
                <a:ext uri="{FF2B5EF4-FFF2-40B4-BE49-F238E27FC236}">
                  <a16:creationId xmlns:a16="http://schemas.microsoft.com/office/drawing/2014/main" id="{F2B089CB-160F-594B-A12F-D79A44895138}"/>
                </a:ext>
              </a:extLst>
            </p:cNvPr>
            <p:cNvGrpSpPr/>
            <p:nvPr/>
          </p:nvGrpSpPr>
          <p:grpSpPr>
            <a:xfrm>
              <a:off x="1845945" y="1839278"/>
              <a:ext cx="2679700" cy="4653597"/>
              <a:chOff x="0" y="0"/>
              <a:chExt cx="2679700" cy="4746625"/>
            </a:xfrm>
          </p:grpSpPr>
          <p:cxnSp>
            <p:nvCxnSpPr>
              <p:cNvPr id="8" name="Straight Connector 7">
                <a:extLst>
                  <a:ext uri="{FF2B5EF4-FFF2-40B4-BE49-F238E27FC236}">
                    <a16:creationId xmlns:a16="http://schemas.microsoft.com/office/drawing/2014/main" id="{BEEE2659-EC67-C89F-85B9-BECAB4D02E8D}"/>
                  </a:ext>
                </a:extLst>
              </p:cNvPr>
              <p:cNvCxnSpPr/>
              <p:nvPr/>
            </p:nvCxnSpPr>
            <p:spPr>
              <a:xfrm>
                <a:off x="1314416" y="2460054"/>
                <a:ext cx="0" cy="228657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09CDE78-8D84-94B8-0D7A-5183D8B38388}"/>
                  </a:ext>
                </a:extLst>
              </p:cNvPr>
              <p:cNvPicPr>
                <a:picLocks noChangeAspect="1"/>
              </p:cNvPicPr>
              <p:nvPr/>
            </p:nvPicPr>
            <p:blipFill rotWithShape="1">
              <a:blip r:embed="rId3">
                <a:extLst>
                  <a:ext uri="{28A0092B-C50C-407E-A947-70E740481C1C}">
                    <a14:useLocalDpi xmlns:a14="http://schemas.microsoft.com/office/drawing/2010/main" val="0"/>
                  </a:ext>
                </a:extLst>
              </a:blip>
              <a:srcRect t="670" b="670"/>
              <a:stretch/>
            </p:blipFill>
            <p:spPr bwMode="auto">
              <a:xfrm>
                <a:off x="819150" y="2800350"/>
                <a:ext cx="1003300" cy="1028700"/>
              </a:xfrm>
              <a:prstGeom prst="rect">
                <a:avLst/>
              </a:prstGeom>
              <a:ln>
                <a:noFill/>
              </a:ln>
              <a:extLst>
                <a:ext uri="{53640926-AAD7-44D8-BBD7-CCE9431645EC}">
                  <a14:shadowObscured xmlns:a14="http://schemas.microsoft.com/office/drawing/2010/main"/>
                </a:ext>
              </a:extLst>
            </p:spPr>
          </p:pic>
          <p:pic>
            <p:nvPicPr>
              <p:cNvPr id="10" name="Picture 9" descr="The SparkLit: Confession #3-- CarLess in ALABAMA????">
                <a:extLst>
                  <a:ext uri="{FF2B5EF4-FFF2-40B4-BE49-F238E27FC236}">
                    <a16:creationId xmlns:a16="http://schemas.microsoft.com/office/drawing/2014/main" id="{4DD0703E-7FA7-447A-2C89-249CB335AA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79700" cy="2679700"/>
              </a:xfrm>
              <a:prstGeom prst="rect">
                <a:avLst/>
              </a:prstGeom>
              <a:noFill/>
              <a:ln>
                <a:noFill/>
              </a:ln>
            </p:spPr>
          </p:pic>
        </p:grpSp>
        <p:sp>
          <p:nvSpPr>
            <p:cNvPr id="12" name="Rectangle 11">
              <a:extLst>
                <a:ext uri="{FF2B5EF4-FFF2-40B4-BE49-F238E27FC236}">
                  <a16:creationId xmlns:a16="http://schemas.microsoft.com/office/drawing/2014/main" id="{395AAF12-0580-8865-36B9-B2ACB7DED3E7}"/>
                </a:ext>
              </a:extLst>
            </p:cNvPr>
            <p:cNvSpPr/>
            <p:nvPr/>
          </p:nvSpPr>
          <p:spPr>
            <a:xfrm>
              <a:off x="2583125" y="2905119"/>
              <a:ext cx="1205340" cy="780035"/>
            </a:xfrm>
            <a:prstGeom prst="rect">
              <a:avLst/>
            </a:prstGeom>
            <a:solidFill>
              <a:srgbClr val="F5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a:solidFill>
                    <a:schemeClr val="tx1"/>
                  </a:solidFill>
                  <a:latin typeface="Bahnschrift" panose="020B0502040204020203" pitchFamily="34" charset="0"/>
                </a:rPr>
                <a:t>SHARED</a:t>
              </a:r>
            </a:p>
            <a:p>
              <a:pPr algn="ctr"/>
              <a:r>
                <a:rPr lang="en-US" sz="2000" b="1">
                  <a:solidFill>
                    <a:schemeClr val="tx1"/>
                  </a:solidFill>
                  <a:latin typeface="Bahnschrift" panose="020B0502040204020203" pitchFamily="34" charset="0"/>
                </a:rPr>
                <a:t>STREET</a:t>
              </a:r>
            </a:p>
          </p:txBody>
        </p:sp>
        <p:sp>
          <p:nvSpPr>
            <p:cNvPr id="13" name="Rectangle 12">
              <a:extLst>
                <a:ext uri="{FF2B5EF4-FFF2-40B4-BE49-F238E27FC236}">
                  <a16:creationId xmlns:a16="http://schemas.microsoft.com/office/drawing/2014/main" id="{62A9142E-BCD1-2600-747F-4D945BE0DA2C}"/>
                </a:ext>
              </a:extLst>
            </p:cNvPr>
            <p:cNvSpPr/>
            <p:nvPr/>
          </p:nvSpPr>
          <p:spPr>
            <a:xfrm>
              <a:off x="2665095" y="3533869"/>
              <a:ext cx="1003298" cy="303840"/>
            </a:xfrm>
            <a:prstGeom prst="rect">
              <a:avLst/>
            </a:prstGeom>
            <a:solidFill>
              <a:srgbClr val="F5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FDEAF19-4946-D177-1DA2-A8C365D5845D}"/>
              </a:ext>
            </a:extLst>
          </p:cNvPr>
          <p:cNvPicPr>
            <a:picLocks noChangeAspect="1"/>
          </p:cNvPicPr>
          <p:nvPr/>
        </p:nvPicPr>
        <p:blipFill>
          <a:blip r:embed="rId5"/>
          <a:stretch>
            <a:fillRect/>
          </a:stretch>
        </p:blipFill>
        <p:spPr>
          <a:xfrm>
            <a:off x="193054" y="2222410"/>
            <a:ext cx="3652437" cy="3495343"/>
          </a:xfrm>
          <a:prstGeom prst="rect">
            <a:avLst/>
          </a:prstGeom>
        </p:spPr>
      </p:pic>
      <p:sp>
        <p:nvSpPr>
          <p:cNvPr id="21" name="TextBox 20">
            <a:extLst>
              <a:ext uri="{FF2B5EF4-FFF2-40B4-BE49-F238E27FC236}">
                <a16:creationId xmlns:a16="http://schemas.microsoft.com/office/drawing/2014/main" id="{7CA70475-9480-5BC8-0AD5-56CE49DFD529}"/>
              </a:ext>
            </a:extLst>
          </p:cNvPr>
          <p:cNvSpPr txBox="1"/>
          <p:nvPr/>
        </p:nvSpPr>
        <p:spPr>
          <a:xfrm>
            <a:off x="4197427" y="2037744"/>
            <a:ext cx="1832472" cy="307777"/>
          </a:xfrm>
          <a:prstGeom prst="rect">
            <a:avLst/>
          </a:prstGeom>
          <a:noFill/>
        </p:spPr>
        <p:txBody>
          <a:bodyPr wrap="square" rtlCol="0">
            <a:spAutoFit/>
          </a:bodyPr>
          <a:lstStyle/>
          <a:p>
            <a:r>
              <a:rPr lang="en-US" sz="1400"/>
              <a:t>Terra Cotta Color</a:t>
            </a:r>
          </a:p>
        </p:txBody>
      </p:sp>
      <p:cxnSp>
        <p:nvCxnSpPr>
          <p:cNvPr id="23" name="Straight Connector 22">
            <a:extLst>
              <a:ext uri="{FF2B5EF4-FFF2-40B4-BE49-F238E27FC236}">
                <a16:creationId xmlns:a16="http://schemas.microsoft.com/office/drawing/2014/main" id="{98AD5399-5BAC-9AA0-C516-2B3333171AFC}"/>
              </a:ext>
            </a:extLst>
          </p:cNvPr>
          <p:cNvCxnSpPr>
            <a:cxnSpLocks/>
          </p:cNvCxnSpPr>
          <p:nvPr/>
        </p:nvCxnSpPr>
        <p:spPr>
          <a:xfrm>
            <a:off x="352540" y="5591426"/>
            <a:ext cx="0" cy="363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6DE205-C6CB-64EB-FEB6-58D8BC4C3F09}"/>
              </a:ext>
            </a:extLst>
          </p:cNvPr>
          <p:cNvCxnSpPr>
            <a:cxnSpLocks/>
          </p:cNvCxnSpPr>
          <p:nvPr/>
        </p:nvCxnSpPr>
        <p:spPr>
          <a:xfrm>
            <a:off x="3705341" y="5591426"/>
            <a:ext cx="0" cy="363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9640CD-4D89-FB60-7B5C-0134648D4AD1}"/>
              </a:ext>
            </a:extLst>
          </p:cNvPr>
          <p:cNvCxnSpPr>
            <a:cxnSpLocks/>
          </p:cNvCxnSpPr>
          <p:nvPr/>
        </p:nvCxnSpPr>
        <p:spPr>
          <a:xfrm>
            <a:off x="352540" y="5955190"/>
            <a:ext cx="3352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1538B28-B68C-9526-D051-A92493778421}"/>
              </a:ext>
            </a:extLst>
          </p:cNvPr>
          <p:cNvCxnSpPr>
            <a:cxnSpLocks/>
          </p:cNvCxnSpPr>
          <p:nvPr/>
        </p:nvCxnSpPr>
        <p:spPr>
          <a:xfrm flipH="1" flipV="1">
            <a:off x="3721963" y="5994005"/>
            <a:ext cx="528509" cy="1509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AF07CA1-36FB-7854-4F00-2C13E637542D}"/>
              </a:ext>
            </a:extLst>
          </p:cNvPr>
          <p:cNvSpPr txBox="1"/>
          <p:nvPr/>
        </p:nvSpPr>
        <p:spPr>
          <a:xfrm>
            <a:off x="4207818" y="5883329"/>
            <a:ext cx="2258457" cy="523220"/>
          </a:xfrm>
          <a:prstGeom prst="rect">
            <a:avLst/>
          </a:prstGeom>
          <a:noFill/>
        </p:spPr>
        <p:txBody>
          <a:bodyPr wrap="square" rtlCol="0">
            <a:spAutoFit/>
          </a:bodyPr>
          <a:lstStyle/>
          <a:p>
            <a:r>
              <a:rPr lang="en-US" sz="1400"/>
              <a:t>Diameter to span the Travel Lane Width</a:t>
            </a:r>
          </a:p>
        </p:txBody>
      </p:sp>
      <p:sp>
        <p:nvSpPr>
          <p:cNvPr id="43" name="TextBox 42">
            <a:extLst>
              <a:ext uri="{FF2B5EF4-FFF2-40B4-BE49-F238E27FC236}">
                <a16:creationId xmlns:a16="http://schemas.microsoft.com/office/drawing/2014/main" id="{49AD43A4-F641-67CD-E88B-CFB349936874}"/>
              </a:ext>
            </a:extLst>
          </p:cNvPr>
          <p:cNvSpPr txBox="1"/>
          <p:nvPr/>
        </p:nvSpPr>
        <p:spPr>
          <a:xfrm>
            <a:off x="4197427" y="4296844"/>
            <a:ext cx="2258457" cy="738664"/>
          </a:xfrm>
          <a:prstGeom prst="rect">
            <a:avLst/>
          </a:prstGeom>
          <a:noFill/>
        </p:spPr>
        <p:txBody>
          <a:bodyPr wrap="square" rtlCol="0">
            <a:spAutoFit/>
          </a:bodyPr>
          <a:lstStyle/>
          <a:p>
            <a:r>
              <a:rPr lang="en-US" sz="1400"/>
              <a:t>Font and Size to meet specifications to account for stretch. </a:t>
            </a:r>
          </a:p>
        </p:txBody>
      </p:sp>
      <p:sp>
        <p:nvSpPr>
          <p:cNvPr id="48" name="TextBox 47">
            <a:extLst>
              <a:ext uri="{FF2B5EF4-FFF2-40B4-BE49-F238E27FC236}">
                <a16:creationId xmlns:a16="http://schemas.microsoft.com/office/drawing/2014/main" id="{57880D0B-0B67-0A71-AB4A-CFB720295C30}"/>
              </a:ext>
            </a:extLst>
          </p:cNvPr>
          <p:cNvSpPr txBox="1"/>
          <p:nvPr/>
        </p:nvSpPr>
        <p:spPr>
          <a:xfrm>
            <a:off x="4197427" y="3575139"/>
            <a:ext cx="2258457" cy="523220"/>
          </a:xfrm>
          <a:prstGeom prst="rect">
            <a:avLst/>
          </a:prstGeom>
          <a:noFill/>
        </p:spPr>
        <p:txBody>
          <a:bodyPr wrap="square" rtlCol="0">
            <a:spAutoFit/>
          </a:bodyPr>
          <a:lstStyle/>
          <a:p>
            <a:r>
              <a:rPr lang="en-US" sz="1400"/>
              <a:t>Bike and Ped symbol to specifications</a:t>
            </a:r>
          </a:p>
        </p:txBody>
      </p:sp>
      <p:sp>
        <p:nvSpPr>
          <p:cNvPr id="49" name="Oval 48">
            <a:extLst>
              <a:ext uri="{FF2B5EF4-FFF2-40B4-BE49-F238E27FC236}">
                <a16:creationId xmlns:a16="http://schemas.microsoft.com/office/drawing/2014/main" id="{41052533-35CB-F291-D296-B269D217862A}"/>
              </a:ext>
            </a:extLst>
          </p:cNvPr>
          <p:cNvSpPr/>
          <p:nvPr/>
        </p:nvSpPr>
        <p:spPr>
          <a:xfrm>
            <a:off x="282067" y="2190942"/>
            <a:ext cx="3495343" cy="3495343"/>
          </a:xfrm>
          <a:prstGeom prst="ellipse">
            <a:avLst/>
          </a:prstGeom>
          <a:noFill/>
          <a:ln w="152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55566B69-DB3F-2137-B97A-DBFA4590430E}"/>
              </a:ext>
            </a:extLst>
          </p:cNvPr>
          <p:cNvCxnSpPr>
            <a:cxnSpLocks/>
            <a:stCxn id="43" idx="1"/>
          </p:cNvCxnSpPr>
          <p:nvPr/>
        </p:nvCxnSpPr>
        <p:spPr>
          <a:xfrm flipH="1">
            <a:off x="3283027" y="4666176"/>
            <a:ext cx="914400" cy="225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ED8A95C-BEBF-FBA7-CE59-5C3B00B32B3C}"/>
              </a:ext>
            </a:extLst>
          </p:cNvPr>
          <p:cNvCxnSpPr/>
          <p:nvPr/>
        </p:nvCxnSpPr>
        <p:spPr>
          <a:xfrm flipH="1">
            <a:off x="2974554" y="3837709"/>
            <a:ext cx="12228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FCD9FF-C32A-B439-FCB1-C8D14712B437}"/>
              </a:ext>
            </a:extLst>
          </p:cNvPr>
          <p:cNvCxnSpPr/>
          <p:nvPr/>
        </p:nvCxnSpPr>
        <p:spPr>
          <a:xfrm flipH="1">
            <a:off x="3084723" y="2222410"/>
            <a:ext cx="1112704" cy="6827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5D0FE94-E9F0-49BB-5E00-15653E507592}"/>
              </a:ext>
            </a:extLst>
          </p:cNvPr>
          <p:cNvCxnSpPr/>
          <p:nvPr/>
        </p:nvCxnSpPr>
        <p:spPr>
          <a:xfrm flipH="1">
            <a:off x="3575713" y="2905119"/>
            <a:ext cx="658137" cy="3157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3814280-C8CD-F0A1-3945-83025FCBC8A4}"/>
              </a:ext>
            </a:extLst>
          </p:cNvPr>
          <p:cNvSpPr txBox="1"/>
          <p:nvPr/>
        </p:nvSpPr>
        <p:spPr>
          <a:xfrm>
            <a:off x="4197427" y="2776913"/>
            <a:ext cx="1832472" cy="738664"/>
          </a:xfrm>
          <a:prstGeom prst="rect">
            <a:avLst/>
          </a:prstGeom>
          <a:noFill/>
        </p:spPr>
        <p:txBody>
          <a:bodyPr wrap="square" rtlCol="0">
            <a:spAutoFit/>
          </a:bodyPr>
          <a:lstStyle/>
          <a:p>
            <a:r>
              <a:rPr lang="en-US" sz="1400"/>
              <a:t>12” White Border optional can improve visibility</a:t>
            </a:r>
          </a:p>
        </p:txBody>
      </p:sp>
      <p:cxnSp>
        <p:nvCxnSpPr>
          <p:cNvPr id="62" name="Straight Arrow Connector 61">
            <a:extLst>
              <a:ext uri="{FF2B5EF4-FFF2-40B4-BE49-F238E27FC236}">
                <a16:creationId xmlns:a16="http://schemas.microsoft.com/office/drawing/2014/main" id="{877D303A-49A1-7A98-C648-4C4B6C872F1B}"/>
              </a:ext>
            </a:extLst>
          </p:cNvPr>
          <p:cNvCxnSpPr>
            <a:cxnSpLocks/>
          </p:cNvCxnSpPr>
          <p:nvPr/>
        </p:nvCxnSpPr>
        <p:spPr>
          <a:xfrm flipH="1">
            <a:off x="8571358" y="2563764"/>
            <a:ext cx="1295973" cy="4596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5962C20-5EA3-F34E-F12B-DDC1A698C134}"/>
              </a:ext>
            </a:extLst>
          </p:cNvPr>
          <p:cNvSpPr txBox="1"/>
          <p:nvPr/>
        </p:nvSpPr>
        <p:spPr>
          <a:xfrm>
            <a:off x="9867329" y="2218431"/>
            <a:ext cx="2131615" cy="738664"/>
          </a:xfrm>
          <a:prstGeom prst="rect">
            <a:avLst/>
          </a:prstGeom>
          <a:noFill/>
        </p:spPr>
        <p:txBody>
          <a:bodyPr wrap="square" rtlCol="0">
            <a:spAutoFit/>
          </a:bodyPr>
          <a:lstStyle/>
          <a:p>
            <a:r>
              <a:rPr lang="en-US" sz="1400"/>
              <a:t>Shared Street text to reinforce the use of the street – “Branding”</a:t>
            </a:r>
          </a:p>
        </p:txBody>
      </p:sp>
      <p:cxnSp>
        <p:nvCxnSpPr>
          <p:cNvPr id="71" name="Straight Arrow Connector 70">
            <a:extLst>
              <a:ext uri="{FF2B5EF4-FFF2-40B4-BE49-F238E27FC236}">
                <a16:creationId xmlns:a16="http://schemas.microsoft.com/office/drawing/2014/main" id="{035DF25D-BC94-E1C5-F748-867269628388}"/>
              </a:ext>
            </a:extLst>
          </p:cNvPr>
          <p:cNvCxnSpPr>
            <a:cxnSpLocks/>
          </p:cNvCxnSpPr>
          <p:nvPr/>
        </p:nvCxnSpPr>
        <p:spPr>
          <a:xfrm flipH="1">
            <a:off x="8434316" y="5089014"/>
            <a:ext cx="13686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C4DA44D-83D2-707F-DB9E-DBF6F60DE699}"/>
              </a:ext>
            </a:extLst>
          </p:cNvPr>
          <p:cNvSpPr txBox="1"/>
          <p:nvPr/>
        </p:nvSpPr>
        <p:spPr>
          <a:xfrm>
            <a:off x="9802996" y="4827404"/>
            <a:ext cx="2131615" cy="523220"/>
          </a:xfrm>
          <a:prstGeom prst="rect">
            <a:avLst/>
          </a:prstGeom>
          <a:noFill/>
        </p:spPr>
        <p:txBody>
          <a:bodyPr wrap="square" rtlCol="0">
            <a:spAutoFit/>
          </a:bodyPr>
          <a:lstStyle/>
          <a:p>
            <a:r>
              <a:rPr lang="en-US" sz="1400"/>
              <a:t>15 mph recommended per MTP</a:t>
            </a:r>
          </a:p>
        </p:txBody>
      </p:sp>
      <p:sp>
        <p:nvSpPr>
          <p:cNvPr id="75" name="Footer Placeholder 74">
            <a:extLst>
              <a:ext uri="{FF2B5EF4-FFF2-40B4-BE49-F238E27FC236}">
                <a16:creationId xmlns:a16="http://schemas.microsoft.com/office/drawing/2014/main" id="{F6F10696-21B2-93D7-6B01-C8EB50D7CC07}"/>
              </a:ext>
            </a:extLst>
          </p:cNvPr>
          <p:cNvSpPr>
            <a:spLocks noGrp="1"/>
          </p:cNvSpPr>
          <p:nvPr>
            <p:ph type="ftr" sz="quarter" idx="11"/>
          </p:nvPr>
        </p:nvSpPr>
        <p:spPr>
          <a:xfrm>
            <a:off x="23899" y="6459478"/>
            <a:ext cx="4114800" cy="365125"/>
          </a:xfrm>
        </p:spPr>
        <p:txBody>
          <a:bodyPr/>
          <a:lstStyle/>
          <a:p>
            <a:r>
              <a:rPr lang="en-US"/>
              <a:t>1 https://nacto.org/city-limits-shared-streets-alleys/</a:t>
            </a:r>
          </a:p>
        </p:txBody>
      </p:sp>
      <p:cxnSp>
        <p:nvCxnSpPr>
          <p:cNvPr id="77" name="Straight Arrow Connector 76">
            <a:extLst>
              <a:ext uri="{FF2B5EF4-FFF2-40B4-BE49-F238E27FC236}">
                <a16:creationId xmlns:a16="http://schemas.microsoft.com/office/drawing/2014/main" id="{E1E135EF-232B-0970-18C2-08560A46ECF3}"/>
              </a:ext>
            </a:extLst>
          </p:cNvPr>
          <p:cNvCxnSpPr>
            <a:cxnSpLocks/>
          </p:cNvCxnSpPr>
          <p:nvPr/>
        </p:nvCxnSpPr>
        <p:spPr>
          <a:xfrm flipH="1" flipV="1">
            <a:off x="8571358" y="3429000"/>
            <a:ext cx="1295973" cy="2469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77F57A11-4A66-FADF-1B6B-04E7409383DA}"/>
              </a:ext>
            </a:extLst>
          </p:cNvPr>
          <p:cNvSpPr txBox="1"/>
          <p:nvPr/>
        </p:nvSpPr>
        <p:spPr>
          <a:xfrm>
            <a:off x="9867330" y="3376497"/>
            <a:ext cx="2131615" cy="523220"/>
          </a:xfrm>
          <a:prstGeom prst="rect">
            <a:avLst/>
          </a:prstGeom>
          <a:noFill/>
        </p:spPr>
        <p:txBody>
          <a:bodyPr wrap="square" rtlCol="0">
            <a:spAutoFit/>
          </a:bodyPr>
          <a:lstStyle/>
          <a:p>
            <a:r>
              <a:rPr lang="en-US" sz="1400"/>
              <a:t>Font and font size to meet specifications</a:t>
            </a:r>
          </a:p>
        </p:txBody>
      </p:sp>
      <p:cxnSp>
        <p:nvCxnSpPr>
          <p:cNvPr id="3" name="Straight Arrow Connector 2">
            <a:extLst>
              <a:ext uri="{FF2B5EF4-FFF2-40B4-BE49-F238E27FC236}">
                <a16:creationId xmlns:a16="http://schemas.microsoft.com/office/drawing/2014/main" id="{7C002362-FF13-AB7C-CF03-741865D7BD08}"/>
              </a:ext>
            </a:extLst>
          </p:cNvPr>
          <p:cNvCxnSpPr>
            <a:cxnSpLocks/>
            <a:stCxn id="15" idx="1"/>
          </p:cNvCxnSpPr>
          <p:nvPr/>
        </p:nvCxnSpPr>
        <p:spPr>
          <a:xfrm flipH="1" flipV="1">
            <a:off x="2974554" y="5065586"/>
            <a:ext cx="1233264" cy="3384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CF9B0EA-8F61-8E9F-677D-303603997876}"/>
              </a:ext>
            </a:extLst>
          </p:cNvPr>
          <p:cNvSpPr txBox="1"/>
          <p:nvPr/>
        </p:nvSpPr>
        <p:spPr>
          <a:xfrm>
            <a:off x="4207818" y="5142471"/>
            <a:ext cx="2258457" cy="523220"/>
          </a:xfrm>
          <a:prstGeom prst="rect">
            <a:avLst/>
          </a:prstGeom>
          <a:noFill/>
        </p:spPr>
        <p:txBody>
          <a:bodyPr wrap="square" rtlCol="0">
            <a:spAutoFit/>
          </a:bodyPr>
          <a:lstStyle/>
          <a:p>
            <a:r>
              <a:rPr lang="en-US" sz="1400"/>
              <a:t>Can be placed below the circle</a:t>
            </a:r>
          </a:p>
        </p:txBody>
      </p:sp>
    </p:spTree>
    <p:extLst>
      <p:ext uri="{BB962C8B-B14F-4D97-AF65-F5344CB8AC3E}">
        <p14:creationId xmlns:p14="http://schemas.microsoft.com/office/powerpoint/2010/main" val="176407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DF0A5-C124-39D6-EF66-6E781A564AB0}"/>
              </a:ext>
            </a:extLst>
          </p:cNvPr>
          <p:cNvSpPr>
            <a:spLocks noGrp="1"/>
          </p:cNvSpPr>
          <p:nvPr>
            <p:ph type="title"/>
          </p:nvPr>
        </p:nvSpPr>
        <p:spPr/>
        <p:txBody>
          <a:bodyPr>
            <a:normAutofit/>
          </a:bodyPr>
          <a:lstStyle/>
          <a:p>
            <a:r>
              <a:rPr lang="en-US"/>
              <a:t>Proposed Street Entrance Concept</a:t>
            </a:r>
            <a:br>
              <a:rPr lang="en-US"/>
            </a:br>
            <a:endParaRPr lang="en-US" sz="2200"/>
          </a:p>
        </p:txBody>
      </p:sp>
      <p:pic>
        <p:nvPicPr>
          <p:cNvPr id="5" name="Picture 4">
            <a:extLst>
              <a:ext uri="{FF2B5EF4-FFF2-40B4-BE49-F238E27FC236}">
                <a16:creationId xmlns:a16="http://schemas.microsoft.com/office/drawing/2014/main" id="{911A9EB8-5F8F-E5AD-405A-78E7FBBFB782}"/>
              </a:ext>
            </a:extLst>
          </p:cNvPr>
          <p:cNvPicPr>
            <a:picLocks noChangeAspect="1"/>
          </p:cNvPicPr>
          <p:nvPr/>
        </p:nvPicPr>
        <p:blipFill>
          <a:blip r:embed="rId3"/>
          <a:stretch>
            <a:fillRect/>
          </a:stretch>
        </p:blipFill>
        <p:spPr>
          <a:xfrm>
            <a:off x="838200" y="1797050"/>
            <a:ext cx="6332639" cy="4852987"/>
          </a:xfrm>
          <a:prstGeom prst="rect">
            <a:avLst/>
          </a:prstGeom>
        </p:spPr>
      </p:pic>
      <p:cxnSp>
        <p:nvCxnSpPr>
          <p:cNvPr id="6" name="Straight Arrow Connector 5">
            <a:extLst>
              <a:ext uri="{FF2B5EF4-FFF2-40B4-BE49-F238E27FC236}">
                <a16:creationId xmlns:a16="http://schemas.microsoft.com/office/drawing/2014/main" id="{B92EDC87-82C8-E1F6-32D1-DF80014D0C12}"/>
              </a:ext>
            </a:extLst>
          </p:cNvPr>
          <p:cNvCxnSpPr>
            <a:cxnSpLocks/>
          </p:cNvCxnSpPr>
          <p:nvPr/>
        </p:nvCxnSpPr>
        <p:spPr>
          <a:xfrm flipH="1" flipV="1">
            <a:off x="5041900" y="4210050"/>
            <a:ext cx="3054350" cy="18224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89B4E8-96C9-3DFF-3E7B-E89902D3684D}"/>
              </a:ext>
            </a:extLst>
          </p:cNvPr>
          <p:cNvSpPr txBox="1"/>
          <p:nvPr/>
        </p:nvSpPr>
        <p:spPr>
          <a:xfrm>
            <a:off x="8105359" y="5754211"/>
            <a:ext cx="3051313" cy="738664"/>
          </a:xfrm>
          <a:prstGeom prst="rect">
            <a:avLst/>
          </a:prstGeom>
          <a:noFill/>
        </p:spPr>
        <p:txBody>
          <a:bodyPr wrap="square" rtlCol="0">
            <a:spAutoFit/>
          </a:bodyPr>
          <a:lstStyle/>
          <a:p>
            <a:r>
              <a:rPr lang="en-US" sz="1400"/>
              <a:t>Entrance to street narrowed using pavement markings, and or delineators</a:t>
            </a:r>
          </a:p>
          <a:p>
            <a:endParaRPr lang="en-US" sz="1400"/>
          </a:p>
        </p:txBody>
      </p:sp>
      <p:cxnSp>
        <p:nvCxnSpPr>
          <p:cNvPr id="8" name="Straight Arrow Connector 7">
            <a:extLst>
              <a:ext uri="{FF2B5EF4-FFF2-40B4-BE49-F238E27FC236}">
                <a16:creationId xmlns:a16="http://schemas.microsoft.com/office/drawing/2014/main" id="{7A7C9BAB-33B3-72E9-42EF-D6AD42D80730}"/>
              </a:ext>
            </a:extLst>
          </p:cNvPr>
          <p:cNvCxnSpPr>
            <a:cxnSpLocks/>
          </p:cNvCxnSpPr>
          <p:nvPr/>
        </p:nvCxnSpPr>
        <p:spPr>
          <a:xfrm flipH="1" flipV="1">
            <a:off x="3657600" y="4673600"/>
            <a:ext cx="4438649" cy="1358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DD2D5D-1DB5-DFB1-E57C-D9EB64F8DAC2}"/>
              </a:ext>
            </a:extLst>
          </p:cNvPr>
          <p:cNvCxnSpPr>
            <a:cxnSpLocks/>
          </p:cNvCxnSpPr>
          <p:nvPr/>
        </p:nvCxnSpPr>
        <p:spPr>
          <a:xfrm flipH="1" flipV="1">
            <a:off x="4985255" y="4093265"/>
            <a:ext cx="3029274" cy="3669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D8F4991-4943-9957-A9F4-6207740623AA}"/>
              </a:ext>
            </a:extLst>
          </p:cNvPr>
          <p:cNvSpPr txBox="1"/>
          <p:nvPr/>
        </p:nvSpPr>
        <p:spPr>
          <a:xfrm>
            <a:off x="8096249" y="4306371"/>
            <a:ext cx="3051313" cy="307777"/>
          </a:xfrm>
          <a:prstGeom prst="rect">
            <a:avLst/>
          </a:prstGeom>
          <a:noFill/>
        </p:spPr>
        <p:txBody>
          <a:bodyPr wrap="square" rtlCol="0">
            <a:spAutoFit/>
          </a:bodyPr>
          <a:lstStyle/>
          <a:p>
            <a:r>
              <a:rPr lang="en-US" sz="1400"/>
              <a:t>Minimum travel lane width maintained</a:t>
            </a:r>
          </a:p>
        </p:txBody>
      </p:sp>
      <p:cxnSp>
        <p:nvCxnSpPr>
          <p:cNvPr id="20" name="Straight Connector 19">
            <a:extLst>
              <a:ext uri="{FF2B5EF4-FFF2-40B4-BE49-F238E27FC236}">
                <a16:creationId xmlns:a16="http://schemas.microsoft.com/office/drawing/2014/main" id="{C49FD84B-29B2-8154-15CB-8B26FCF62E19}"/>
              </a:ext>
            </a:extLst>
          </p:cNvPr>
          <p:cNvCxnSpPr/>
          <p:nvPr/>
        </p:nvCxnSpPr>
        <p:spPr>
          <a:xfrm flipH="1">
            <a:off x="3681482" y="4596496"/>
            <a:ext cx="97920" cy="219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9B22AC-1848-BFD5-1EBB-45A62728453B}"/>
              </a:ext>
            </a:extLst>
          </p:cNvPr>
          <p:cNvCxnSpPr/>
          <p:nvPr/>
        </p:nvCxnSpPr>
        <p:spPr>
          <a:xfrm flipH="1">
            <a:off x="5058652" y="4137710"/>
            <a:ext cx="97920" cy="219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728A08-67B1-0B0B-ECCC-9577F3243CF7}"/>
              </a:ext>
            </a:extLst>
          </p:cNvPr>
          <p:cNvCxnSpPr>
            <a:cxnSpLocks/>
          </p:cNvCxnSpPr>
          <p:nvPr/>
        </p:nvCxnSpPr>
        <p:spPr>
          <a:xfrm flipV="1">
            <a:off x="3730443" y="4243888"/>
            <a:ext cx="1393825" cy="464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8B91B2E-2EB3-8990-6226-2C4502797019}"/>
              </a:ext>
            </a:extLst>
          </p:cNvPr>
          <p:cNvSpPr txBox="1"/>
          <p:nvPr/>
        </p:nvSpPr>
        <p:spPr>
          <a:xfrm rot="20436738">
            <a:off x="4246656" y="4424446"/>
            <a:ext cx="508000" cy="369332"/>
          </a:xfrm>
          <a:prstGeom prst="rect">
            <a:avLst/>
          </a:prstGeom>
          <a:noFill/>
        </p:spPr>
        <p:txBody>
          <a:bodyPr wrap="square">
            <a:spAutoFit/>
          </a:bodyPr>
          <a:lstStyle/>
          <a:p>
            <a:r>
              <a:rPr lang="en-US"/>
              <a:t>20’</a:t>
            </a:r>
          </a:p>
        </p:txBody>
      </p:sp>
      <p:sp>
        <p:nvSpPr>
          <p:cNvPr id="25" name="TextBox 24">
            <a:extLst>
              <a:ext uri="{FF2B5EF4-FFF2-40B4-BE49-F238E27FC236}">
                <a16:creationId xmlns:a16="http://schemas.microsoft.com/office/drawing/2014/main" id="{CCD4C04F-C7C2-2253-5738-EBBA676BC933}"/>
              </a:ext>
            </a:extLst>
          </p:cNvPr>
          <p:cNvSpPr txBox="1"/>
          <p:nvPr/>
        </p:nvSpPr>
        <p:spPr>
          <a:xfrm>
            <a:off x="8096249" y="2350875"/>
            <a:ext cx="3051313" cy="523220"/>
          </a:xfrm>
          <a:prstGeom prst="rect">
            <a:avLst/>
          </a:prstGeom>
          <a:noFill/>
        </p:spPr>
        <p:txBody>
          <a:bodyPr wrap="square" rtlCol="0">
            <a:spAutoFit/>
          </a:bodyPr>
          <a:lstStyle/>
          <a:p>
            <a:r>
              <a:rPr lang="en-US" sz="1400"/>
              <a:t>Marked within the bounds of the travel lane</a:t>
            </a:r>
          </a:p>
        </p:txBody>
      </p:sp>
      <p:cxnSp>
        <p:nvCxnSpPr>
          <p:cNvPr id="26" name="Straight Arrow Connector 25">
            <a:extLst>
              <a:ext uri="{FF2B5EF4-FFF2-40B4-BE49-F238E27FC236}">
                <a16:creationId xmlns:a16="http://schemas.microsoft.com/office/drawing/2014/main" id="{BC1AEE2F-DE82-278C-062E-4C33FC78A914}"/>
              </a:ext>
            </a:extLst>
          </p:cNvPr>
          <p:cNvCxnSpPr>
            <a:cxnSpLocks/>
            <a:stCxn id="25" idx="1"/>
          </p:cNvCxnSpPr>
          <p:nvPr/>
        </p:nvCxnSpPr>
        <p:spPr>
          <a:xfrm flipH="1">
            <a:off x="4673600" y="2612485"/>
            <a:ext cx="3422649" cy="9258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0F2BF2-0C13-BF95-64B6-88C77D846696}"/>
              </a:ext>
            </a:extLst>
          </p:cNvPr>
          <p:cNvPicPr>
            <a:picLocks noChangeAspect="1"/>
          </p:cNvPicPr>
          <p:nvPr/>
        </p:nvPicPr>
        <p:blipFill rotWithShape="1">
          <a:blip r:embed="rId4">
            <a:extLst>
              <a:ext uri="{28A0092B-C50C-407E-A947-70E740481C1C}">
                <a14:useLocalDpi xmlns:a14="http://schemas.microsoft.com/office/drawing/2010/main" val="0"/>
              </a:ext>
            </a:extLst>
          </a:blip>
          <a:srcRect t="670" b="670"/>
          <a:stretch/>
        </p:blipFill>
        <p:spPr bwMode="auto">
          <a:xfrm rot="20520000">
            <a:off x="5068078" y="3313121"/>
            <a:ext cx="258608" cy="25995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92031A0-EF8B-DA1E-2D8F-92A5D3E6A878}"/>
                  </a:ext>
                </a:extLst>
              </p14:cNvPr>
              <p14:cNvContentPartPr/>
              <p14:nvPr/>
            </p14:nvContentPartPr>
            <p14:xfrm>
              <a:off x="2172997" y="2974904"/>
              <a:ext cx="360" cy="360"/>
            </p14:xfrm>
          </p:contentPart>
        </mc:Choice>
        <mc:Fallback xmlns="">
          <p:pic>
            <p:nvPicPr>
              <p:cNvPr id="4" name="Ink 3">
                <a:extLst>
                  <a:ext uri="{FF2B5EF4-FFF2-40B4-BE49-F238E27FC236}">
                    <a16:creationId xmlns:a16="http://schemas.microsoft.com/office/drawing/2014/main" id="{C92031A0-EF8B-DA1E-2D8F-92A5D3E6A878}"/>
                  </a:ext>
                </a:extLst>
              </p:cNvPr>
              <p:cNvPicPr/>
              <p:nvPr/>
            </p:nvPicPr>
            <p:blipFill>
              <a:blip r:embed="rId6"/>
              <a:stretch>
                <a:fillRect/>
              </a:stretch>
            </p:blipFill>
            <p:spPr>
              <a:xfrm>
                <a:off x="2163997" y="2965904"/>
                <a:ext cx="18000" cy="18000"/>
              </a:xfrm>
              <a:prstGeom prst="rect">
                <a:avLst/>
              </a:prstGeom>
            </p:spPr>
          </p:pic>
        </mc:Fallback>
      </mc:AlternateContent>
    </p:spTree>
    <p:extLst>
      <p:ext uri="{BB962C8B-B14F-4D97-AF65-F5344CB8AC3E}">
        <p14:creationId xmlns:p14="http://schemas.microsoft.com/office/powerpoint/2010/main" val="1948241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2018</Words>
  <Application>Microsoft Macintosh PowerPoint</Application>
  <PresentationFormat>Widescreen</PresentationFormat>
  <Paragraphs>223</Paragraphs>
  <Slides>17</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Bahnschrift</vt:lpstr>
      <vt:lpstr>Calibri</vt:lpstr>
      <vt:lpstr>Calibri Light</vt:lpstr>
      <vt:lpstr>Century Gothic</vt:lpstr>
      <vt:lpstr>Courier New</vt:lpstr>
      <vt:lpstr>Wingdings</vt:lpstr>
      <vt:lpstr>Office Theme</vt:lpstr>
      <vt:lpstr>Office Theme</vt:lpstr>
      <vt:lpstr>  Neighborhood Complete Streets</vt:lpstr>
      <vt:lpstr>Outline</vt:lpstr>
      <vt:lpstr>Neighborhood Complete Streets Program</vt:lpstr>
      <vt:lpstr>NCS Project Selection Process</vt:lpstr>
      <vt:lpstr>Balancing Priorities on N. Wakefield Street</vt:lpstr>
      <vt:lpstr>NACTO Guidance on Shared Streets</vt:lpstr>
      <vt:lpstr>Example Street Entrance Precedents</vt:lpstr>
      <vt:lpstr>Street Entrance Concepts</vt:lpstr>
      <vt:lpstr>Proposed Street Entrance Concept </vt:lpstr>
      <vt:lpstr>PowerPoint Presentation</vt:lpstr>
      <vt:lpstr>Public Engagement</vt:lpstr>
      <vt:lpstr>What we heard from you</vt:lpstr>
      <vt:lpstr>What we heard from you</vt:lpstr>
      <vt:lpstr>What we heard from you</vt:lpstr>
      <vt:lpstr>Timeline – Next Steps</vt:lpstr>
      <vt:lpstr>Questions</vt:lpstr>
      <vt:lpstr> Neighborhood Complete Streets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Streets Pilot Projects</dc:title>
  <dc:creator>Brian Shelton</dc:creator>
  <cp:lastModifiedBy>Laura Kirkconnell</cp:lastModifiedBy>
  <cp:revision>2</cp:revision>
  <dcterms:created xsi:type="dcterms:W3CDTF">2023-10-05T15:42:36Z</dcterms:created>
  <dcterms:modified xsi:type="dcterms:W3CDTF">2024-01-29T21:27:41Z</dcterms:modified>
</cp:coreProperties>
</file>